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275" r:id="rId3"/>
    <p:sldId id="264" r:id="rId4"/>
    <p:sldId id="400" r:id="rId5"/>
    <p:sldId id="401" r:id="rId6"/>
    <p:sldId id="402" r:id="rId7"/>
    <p:sldId id="399" r:id="rId8"/>
    <p:sldId id="403" r:id="rId9"/>
    <p:sldId id="404" r:id="rId10"/>
    <p:sldId id="405" r:id="rId11"/>
    <p:sldId id="406" r:id="rId12"/>
    <p:sldId id="407" r:id="rId13"/>
    <p:sldId id="408" r:id="rId14"/>
    <p:sldId id="409" r:id="rId15"/>
    <p:sldId id="410" r:id="rId16"/>
    <p:sldId id="411" r:id="rId17"/>
    <p:sldId id="412" r:id="rId18"/>
    <p:sldId id="413" r:id="rId19"/>
    <p:sldId id="414" r:id="rId20"/>
    <p:sldId id="306" r:id="rId21"/>
    <p:sldId id="415" r:id="rId22"/>
    <p:sldId id="339" r:id="rId23"/>
    <p:sldId id="416" r:id="rId24"/>
    <p:sldId id="346" r:id="rId25"/>
    <p:sldId id="360" r:id="rId26"/>
    <p:sldId id="361" r:id="rId27"/>
    <p:sldId id="362" r:id="rId28"/>
    <p:sldId id="363" r:id="rId29"/>
    <p:sldId id="364" r:id="rId30"/>
    <p:sldId id="365" r:id="rId31"/>
    <p:sldId id="366" r:id="rId32"/>
    <p:sldId id="418" r:id="rId33"/>
    <p:sldId id="367" r:id="rId34"/>
    <p:sldId id="368" r:id="rId35"/>
    <p:sldId id="369" r:id="rId36"/>
    <p:sldId id="370" r:id="rId37"/>
    <p:sldId id="371" r:id="rId38"/>
    <p:sldId id="337" r:id="rId39"/>
    <p:sldId id="372" r:id="rId40"/>
    <p:sldId id="343" r:id="rId41"/>
    <p:sldId id="344" r:id="rId42"/>
    <p:sldId id="265" r:id="rId43"/>
    <p:sldId id="417" r:id="rId44"/>
    <p:sldId id="276" r:id="rId45"/>
    <p:sldId id="345" r:id="rId46"/>
    <p:sldId id="269" r:id="rId47"/>
    <p:sldId id="271" r:id="rId48"/>
    <p:sldId id="272" r:id="rId49"/>
    <p:sldId id="388" r:id="rId50"/>
    <p:sldId id="373" r:id="rId51"/>
    <p:sldId id="398" r:id="rId52"/>
    <p:sldId id="423" r:id="rId53"/>
    <p:sldId id="421" r:id="rId54"/>
    <p:sldId id="422" r:id="rId55"/>
    <p:sldId id="374" r:id="rId56"/>
    <p:sldId id="386" r:id="rId57"/>
    <p:sldId id="387" r:id="rId58"/>
    <p:sldId id="420" r:id="rId59"/>
    <p:sldId id="419" r:id="rId60"/>
    <p:sldId id="389" r:id="rId61"/>
    <p:sldId id="390" r:id="rId62"/>
    <p:sldId id="391" r:id="rId63"/>
    <p:sldId id="392" r:id="rId64"/>
    <p:sldId id="393" r:id="rId65"/>
    <p:sldId id="394" r:id="rId66"/>
    <p:sldId id="395" r:id="rId67"/>
    <p:sldId id="396" r:id="rId68"/>
    <p:sldId id="397" r:id="rId69"/>
    <p:sldId id="286" r:id="rId70"/>
    <p:sldId id="294" r:id="rId71"/>
    <p:sldId id="291" r:id="rId72"/>
    <p:sldId id="330" r:id="rId73"/>
    <p:sldId id="331" r:id="rId74"/>
    <p:sldId id="332" r:id="rId75"/>
    <p:sldId id="333" r:id="rId76"/>
    <p:sldId id="334" r:id="rId77"/>
    <p:sldId id="335" r:id="rId78"/>
    <p:sldId id="322" r:id="rId79"/>
    <p:sldId id="293" r:id="rId80"/>
    <p:sldId id="323" r:id="rId81"/>
    <p:sldId id="288" r:id="rId82"/>
    <p:sldId id="289" r:id="rId83"/>
    <p:sldId id="359"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Beasley" initials="W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E61"/>
    <a:srgbClr val="9E0142"/>
    <a:srgbClr val="E6F598"/>
    <a:srgbClr val="66C2A5"/>
    <a:srgbClr val="D53E4F"/>
    <a:srgbClr val="5E4FA2"/>
    <a:srgbClr val="3288BD"/>
    <a:srgbClr val="FEE08B"/>
    <a:srgbClr val="FCCDE5"/>
    <a:srgbClr val="FFD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2" autoAdjust="0"/>
    <p:restoredTop sz="88047" autoAdjust="0"/>
  </p:normalViewPr>
  <p:slideViewPr>
    <p:cSldViewPr>
      <p:cViewPr varScale="1">
        <p:scale>
          <a:sx n="124" d="100"/>
          <a:sy n="124" d="100"/>
        </p:scale>
        <p:origin x="-1284" y="-10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BFED34-3F23-4789-AE56-231D61B02E89}" type="datetimeFigureOut">
              <a:rPr lang="en-US" smtClean="0"/>
              <a:t>2014-03-12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AF6B6C-8FD5-4FD5-90C0-FA7F094C2994}" type="slidenum">
              <a:rPr lang="en-US" smtClean="0"/>
              <a:t>‹#›</a:t>
            </a:fld>
            <a:endParaRPr lang="en-US"/>
          </a:p>
        </p:txBody>
      </p:sp>
    </p:spTree>
    <p:extLst>
      <p:ext uri="{BB962C8B-B14F-4D97-AF65-F5344CB8AC3E}">
        <p14:creationId xmlns:p14="http://schemas.microsoft.com/office/powerpoint/2010/main" val="3225156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AF6B6C-8FD5-4FD5-90C0-FA7F094C2994}" type="slidenum">
              <a:rPr lang="en-US" smtClean="0"/>
              <a:t>1</a:t>
            </a:fld>
            <a:endParaRPr lang="en-US"/>
          </a:p>
        </p:txBody>
      </p:sp>
    </p:spTree>
    <p:extLst>
      <p:ext uri="{BB962C8B-B14F-4D97-AF65-F5344CB8AC3E}">
        <p14:creationId xmlns:p14="http://schemas.microsoft.com/office/powerpoint/2010/main" val="337251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670</a:t>
            </a:r>
            <a:r>
              <a:rPr lang="en-US" baseline="0" dirty="0" smtClean="0"/>
              <a:t> active partners in 56 countries as of June 2013</a:t>
            </a:r>
          </a:p>
          <a:p>
            <a:r>
              <a:rPr lang="en-US" baseline="0" dirty="0" smtClean="0"/>
              <a:t>70,000 projects and 92,000 users</a:t>
            </a:r>
            <a:endParaRPr lang="en-US" dirty="0"/>
          </a:p>
        </p:txBody>
      </p:sp>
      <p:sp>
        <p:nvSpPr>
          <p:cNvPr id="4" name="Slide Number Placeholder 3"/>
          <p:cNvSpPr>
            <a:spLocks noGrp="1"/>
          </p:cNvSpPr>
          <p:nvPr>
            <p:ph type="sldNum" sz="quarter" idx="10"/>
          </p:nvPr>
        </p:nvSpPr>
        <p:spPr/>
        <p:txBody>
          <a:bodyPr/>
          <a:lstStyle/>
          <a:p>
            <a:fld id="{66AF6B6C-8FD5-4FD5-90C0-FA7F094C2994}" type="slidenum">
              <a:rPr lang="en-US" smtClean="0"/>
              <a:t>22</a:t>
            </a:fld>
            <a:endParaRPr lang="en-US"/>
          </a:p>
        </p:txBody>
      </p:sp>
    </p:spTree>
    <p:extLst>
      <p:ext uri="{BB962C8B-B14F-4D97-AF65-F5344CB8AC3E}">
        <p14:creationId xmlns:p14="http://schemas.microsoft.com/office/powerpoint/2010/main" val="1007710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2014-03-12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2014-03-12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2014-03-12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2014-03-12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2014-03-12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2014-03-12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2014-03-12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2014-03-12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2014-03-12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2014-03-12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2014-03-12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2014-03-12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project-redcap.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ouhsc.edu/bbmc/"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ouhsc.edu/bbmc/"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iechvprojects.ouhsc.edu/redcap" TargetMode="External"/><Relationship Id="rId2" Type="http://schemas.openxmlformats.org/officeDocument/2006/relationships/hyperlink" Target="https://miechvprojects.ouhsc.edu/redcap/BBMC/redcap.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dx.doi.org/10.1016/j.jbi.2008.08.010"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OuhscCcanMiechvEvaluation/MReporting/blob/master/OhcaReports/OhcaReport1/OhcaReport1.md"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685800"/>
            <a:ext cx="8991600" cy="2914651"/>
          </a:xfrm>
          <a:solidFill>
            <a:schemeClr val="bg1"/>
          </a:solidFill>
        </p:spPr>
        <p:txBody>
          <a:bodyPr>
            <a:noAutofit/>
          </a:bodyPr>
          <a:lstStyle/>
          <a:p>
            <a:r>
              <a:rPr lang="en-US" sz="4000" b="1" dirty="0"/>
              <a:t>Optimizing Study Management Using </a:t>
            </a:r>
            <a:r>
              <a:rPr lang="en-US" sz="4000" b="1" dirty="0" smtClean="0"/>
              <a:t/>
            </a:r>
            <a:br>
              <a:rPr lang="en-US" sz="4000" b="1" dirty="0" smtClean="0"/>
            </a:br>
            <a:r>
              <a:rPr lang="en-US" sz="4000" b="1" dirty="0"/>
              <a:t> </a:t>
            </a:r>
            <a:r>
              <a:rPr lang="en-US" sz="4000" b="1" dirty="0" smtClean="0"/>
              <a:t>               : </a:t>
            </a:r>
            <a:br>
              <a:rPr lang="en-US" sz="4000" b="1" dirty="0" smtClean="0"/>
            </a:br>
            <a:r>
              <a:rPr lang="en-US" sz="4000" b="1" dirty="0" smtClean="0"/>
              <a:t>A </a:t>
            </a:r>
            <a:r>
              <a:rPr lang="en-US" sz="4000" b="1" dirty="0"/>
              <a:t>secure web application for building and managing surveys and databases</a:t>
            </a:r>
            <a:endParaRPr lang="en-US" sz="4000" dirty="0"/>
          </a:p>
        </p:txBody>
      </p:sp>
      <p:sp>
        <p:nvSpPr>
          <p:cNvPr id="3" name="Subtitle 2"/>
          <p:cNvSpPr>
            <a:spLocks noGrp="1"/>
          </p:cNvSpPr>
          <p:nvPr>
            <p:ph type="subTitle" idx="1"/>
          </p:nvPr>
        </p:nvSpPr>
        <p:spPr>
          <a:xfrm>
            <a:off x="76200" y="3886200"/>
            <a:ext cx="8915400" cy="2895600"/>
          </a:xfrm>
          <a:solidFill>
            <a:schemeClr val="bg1">
              <a:lumMod val="75000"/>
            </a:schemeClr>
          </a:solidFill>
        </p:spPr>
        <p:txBody>
          <a:bodyPr>
            <a:noAutofit/>
          </a:bodyPr>
          <a:lstStyle/>
          <a:p>
            <a:r>
              <a:rPr lang="en-US" sz="2000" dirty="0">
                <a:solidFill>
                  <a:schemeClr val="bg1"/>
                </a:solidFill>
              </a:rPr>
              <a:t>David Bard, PhD</a:t>
            </a:r>
          </a:p>
          <a:p>
            <a:r>
              <a:rPr lang="en-US" sz="2000" dirty="0">
                <a:solidFill>
                  <a:schemeClr val="bg1"/>
                </a:solidFill>
              </a:rPr>
              <a:t>Biomedical and Behavioral Methodology Core (</a:t>
            </a:r>
            <a:r>
              <a:rPr lang="el-GR" sz="2000" dirty="0">
                <a:solidFill>
                  <a:schemeClr val="bg1"/>
                </a:solidFill>
              </a:rPr>
              <a:t>ββ</a:t>
            </a:r>
            <a:r>
              <a:rPr lang="en-US" sz="2000" dirty="0">
                <a:solidFill>
                  <a:schemeClr val="bg1"/>
                </a:solidFill>
              </a:rPr>
              <a:t>ϺC)</a:t>
            </a:r>
          </a:p>
          <a:p>
            <a:r>
              <a:rPr lang="en-US" sz="2000" dirty="0">
                <a:solidFill>
                  <a:schemeClr val="bg1"/>
                </a:solidFill>
              </a:rPr>
              <a:t>Department of Pediatrics, OU College of Medicine</a:t>
            </a:r>
          </a:p>
          <a:p>
            <a:endParaRPr lang="en-US" sz="2000" b="1" dirty="0" smtClean="0">
              <a:solidFill>
                <a:schemeClr val="bg1"/>
              </a:solidFill>
            </a:endParaRPr>
          </a:p>
          <a:p>
            <a:r>
              <a:rPr lang="en-US" sz="2000" dirty="0">
                <a:solidFill>
                  <a:schemeClr val="bg1"/>
                </a:solidFill>
              </a:rPr>
              <a:t>Rehabilitation Sciences Research Roundtable</a:t>
            </a:r>
          </a:p>
          <a:p>
            <a:r>
              <a:rPr lang="en-US" sz="2000" dirty="0">
                <a:solidFill>
                  <a:schemeClr val="bg1"/>
                </a:solidFill>
              </a:rPr>
              <a:t>Department of Rehabilitation Sciences, College of Allied Health</a:t>
            </a:r>
          </a:p>
          <a:p>
            <a:r>
              <a:rPr lang="en-US" sz="2000" dirty="0" smtClean="0">
                <a:solidFill>
                  <a:schemeClr val="bg1"/>
                </a:solidFill>
              </a:rPr>
              <a:t>February 21</a:t>
            </a:r>
            <a:r>
              <a:rPr lang="en-US" sz="2000" dirty="0">
                <a:solidFill>
                  <a:schemeClr val="bg1"/>
                </a:solidFill>
              </a:rPr>
              <a:t>, </a:t>
            </a:r>
            <a:r>
              <a:rPr lang="en-US" sz="2000" dirty="0" smtClean="0">
                <a:solidFill>
                  <a:schemeClr val="bg1"/>
                </a:solidFill>
              </a:rPr>
              <a:t>2014</a:t>
            </a:r>
            <a:endParaRPr lang="en-US" sz="2000" dirty="0">
              <a:solidFill>
                <a:schemeClr val="bg1"/>
              </a:solidFill>
            </a:endParaRPr>
          </a:p>
        </p:txBody>
      </p:sp>
      <p:pic>
        <p:nvPicPr>
          <p:cNvPr id="4" name="Picture 2" descr="RED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576776"/>
            <a:ext cx="1981200" cy="609036"/>
          </a:xfrm>
          <a:prstGeom prst="rect">
            <a:avLst/>
          </a:prstGeom>
          <a:solidFill>
            <a:schemeClr val="bg1">
              <a:lumMod val="65000"/>
            </a:schemeClr>
          </a:solidFill>
        </p:spPr>
      </p:pic>
    </p:spTree>
    <p:extLst>
      <p:ext uri="{BB962C8B-B14F-4D97-AF65-F5344CB8AC3E}">
        <p14:creationId xmlns:p14="http://schemas.microsoft.com/office/powerpoint/2010/main" val="1196063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Easy way for researchers to do </a:t>
            </a:r>
            <a:r>
              <a:rPr lang="en-US" dirty="0" smtClean="0"/>
              <a:t>the right </a:t>
            </a:r>
            <a:r>
              <a:rPr lang="en-US" dirty="0"/>
              <a:t>thing (e.g. compliance, security)</a:t>
            </a:r>
          </a:p>
        </p:txBody>
      </p:sp>
      <p:pic>
        <p:nvPicPr>
          <p:cNvPr id="5" name="Picture 4"/>
          <p:cNvPicPr>
            <a:picLocks noChangeAspect="1"/>
          </p:cNvPicPr>
          <p:nvPr/>
        </p:nvPicPr>
        <p:blipFill>
          <a:blip r:embed="rId2"/>
          <a:stretch>
            <a:fillRect/>
          </a:stretch>
        </p:blipFill>
        <p:spPr>
          <a:xfrm>
            <a:off x="2819400" y="3200400"/>
            <a:ext cx="3250800" cy="2501900"/>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253421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fontScale="70000" lnSpcReduction="20000"/>
          </a:bodyPr>
          <a:lstStyle/>
          <a:p>
            <a:r>
              <a:rPr lang="en-US" b="1" dirty="0" smtClean="0"/>
              <a:t>But Powerful</a:t>
            </a:r>
            <a:r>
              <a:rPr lang="en-US" b="1" dirty="0"/>
              <a:t>!</a:t>
            </a:r>
          </a:p>
          <a:p>
            <a:pPr marL="0" indent="0">
              <a:buNone/>
            </a:pPr>
            <a:r>
              <a:rPr lang="en-US" dirty="0"/>
              <a:t>e.g.</a:t>
            </a:r>
          </a:p>
          <a:p>
            <a:pPr marL="0" indent="0">
              <a:buNone/>
            </a:pPr>
            <a:r>
              <a:rPr lang="en-US" dirty="0" smtClean="0"/>
              <a:t>	Data </a:t>
            </a:r>
            <a:r>
              <a:rPr lang="en-US" dirty="0"/>
              <a:t>De-Identification Services</a:t>
            </a:r>
          </a:p>
          <a:p>
            <a:pPr marL="0" indent="0">
              <a:buNone/>
            </a:pPr>
            <a:r>
              <a:rPr lang="en-US" dirty="0" smtClean="0"/>
              <a:t>	Participant </a:t>
            </a:r>
            <a:r>
              <a:rPr lang="en-US" dirty="0"/>
              <a:t>Scheduling Support</a:t>
            </a:r>
          </a:p>
          <a:p>
            <a:pPr marL="0" indent="0">
              <a:buNone/>
            </a:pPr>
            <a:r>
              <a:rPr lang="en-US" dirty="0" smtClean="0"/>
              <a:t>	Data </a:t>
            </a:r>
            <a:r>
              <a:rPr lang="en-US" dirty="0"/>
              <a:t>Transfer Services &amp; API</a:t>
            </a:r>
          </a:p>
          <a:p>
            <a:pPr marL="0" indent="0">
              <a:buNone/>
            </a:pPr>
            <a:r>
              <a:rPr lang="en-US" dirty="0" smtClean="0"/>
              <a:t>	Graphical </a:t>
            </a:r>
            <a:r>
              <a:rPr lang="en-US" dirty="0"/>
              <a:t>Data Review</a:t>
            </a:r>
          </a:p>
          <a:p>
            <a:pPr marL="0" indent="0">
              <a:buNone/>
            </a:pPr>
            <a:r>
              <a:rPr lang="en-US" dirty="0" smtClean="0"/>
              <a:t>	Double-Data </a:t>
            </a:r>
            <a:r>
              <a:rPr lang="en-US" dirty="0"/>
              <a:t>Entry</a:t>
            </a:r>
          </a:p>
          <a:p>
            <a:pPr marL="0" indent="0">
              <a:buNone/>
            </a:pPr>
            <a:r>
              <a:rPr lang="en-US" dirty="0" smtClean="0"/>
              <a:t>	Full </a:t>
            </a:r>
            <a:r>
              <a:rPr lang="en-US" dirty="0"/>
              <a:t>audit trails and logging</a:t>
            </a:r>
          </a:p>
          <a:p>
            <a:pPr marL="0" indent="0">
              <a:buNone/>
            </a:pPr>
            <a:r>
              <a:rPr lang="en-US" dirty="0" smtClean="0"/>
              <a:t>	Shared </a:t>
            </a:r>
            <a:r>
              <a:rPr lang="en-US" dirty="0"/>
              <a:t>Library (efficiency, standardization)</a:t>
            </a:r>
          </a:p>
          <a:p>
            <a:pPr marL="0" indent="0">
              <a:buNone/>
            </a:pPr>
            <a:r>
              <a:rPr lang="en-US" dirty="0" smtClean="0"/>
              <a:t>	Multi-site </a:t>
            </a:r>
            <a:r>
              <a:rPr lang="en-US" dirty="0"/>
              <a:t>Collection (sequestered access)</a:t>
            </a:r>
          </a:p>
          <a:p>
            <a:pPr marL="0" indent="0">
              <a:buNone/>
            </a:pPr>
            <a:r>
              <a:rPr lang="en-US" dirty="0" smtClean="0"/>
              <a:t>	Data </a:t>
            </a:r>
            <a:r>
              <a:rPr lang="en-US" dirty="0"/>
              <a:t>quality </a:t>
            </a:r>
            <a:r>
              <a:rPr lang="en-US" dirty="0" smtClean="0"/>
              <a:t>reports</a:t>
            </a:r>
          </a:p>
          <a:p>
            <a:pPr marL="0" indent="0">
              <a:buNone/>
            </a:pPr>
            <a:endParaRPr lang="en-US" dirty="0"/>
          </a:p>
          <a:p>
            <a:pPr marL="0" indent="0">
              <a:buNone/>
            </a:pPr>
            <a:r>
              <a:rPr lang="en-US" dirty="0" smtClean="0"/>
              <a:t>	… </a:t>
            </a:r>
            <a:r>
              <a:rPr lang="en-US" b="1" dirty="0"/>
              <a:t>Constantly Evolving </a:t>
            </a:r>
            <a:r>
              <a:rPr lang="en-US" dirty="0"/>
              <a:t>…</a:t>
            </a:r>
          </a:p>
        </p:txBody>
      </p:sp>
      <p:pic>
        <p:nvPicPr>
          <p:cNvPr id="5" name="Picture 4"/>
          <p:cNvPicPr>
            <a:picLocks noChangeAspect="1"/>
          </p:cNvPicPr>
          <p:nvPr/>
        </p:nvPicPr>
        <p:blipFill>
          <a:blip r:embed="rId2"/>
          <a:stretch>
            <a:fillRect/>
          </a:stretch>
        </p:blipFill>
        <p:spPr>
          <a:xfrm>
            <a:off x="5445319" y="1524000"/>
            <a:ext cx="3250800" cy="2501900"/>
          </a:xfrm>
          <a:prstGeom prst="rect">
            <a:avLst/>
          </a:prstGeom>
        </p:spPr>
      </p:pic>
      <p:pic>
        <p:nvPicPr>
          <p:cNvPr id="4" name="Picture 3"/>
          <p:cNvPicPr>
            <a:picLocks noChangeAspect="1"/>
          </p:cNvPicPr>
          <p:nvPr/>
        </p:nvPicPr>
        <p:blipFill>
          <a:blip r:embed="rId3"/>
          <a:stretch>
            <a:fillRect/>
          </a:stretch>
        </p:blipFill>
        <p:spPr>
          <a:xfrm>
            <a:off x="6553200" y="4559300"/>
            <a:ext cx="2184132" cy="2235200"/>
          </a:xfrm>
          <a:prstGeom prst="rect">
            <a:avLst/>
          </a:prstGeom>
        </p:spPr>
      </p:pic>
      <p:pic>
        <p:nvPicPr>
          <p:cNvPr id="6" name="Picture 5"/>
          <p:cNvPicPr>
            <a:picLocks noChangeAspect="1"/>
          </p:cNvPicPr>
          <p:nvPr/>
        </p:nvPicPr>
        <p:blipFill>
          <a:blip r:embed="rId4"/>
          <a:stretch>
            <a:fillRect/>
          </a:stretch>
        </p:blipFill>
        <p:spPr>
          <a:xfrm>
            <a:off x="7467600" y="5721426"/>
            <a:ext cx="457200" cy="442015"/>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244094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REDCap is easily configured to support </a:t>
            </a:r>
            <a:r>
              <a:rPr lang="en-US" dirty="0" smtClean="0"/>
              <a:t>a variety </a:t>
            </a:r>
            <a:r>
              <a:rPr lang="en-US" dirty="0"/>
              <a:t>of single- and multi-site study needs.</a:t>
            </a:r>
          </a:p>
        </p:txBody>
      </p:sp>
      <p:pic>
        <p:nvPicPr>
          <p:cNvPr id="7" name="Picture 6"/>
          <p:cNvPicPr>
            <a:picLocks noChangeAspect="1"/>
          </p:cNvPicPr>
          <p:nvPr/>
        </p:nvPicPr>
        <p:blipFill>
          <a:blip r:embed="rId2"/>
          <a:stretch>
            <a:fillRect/>
          </a:stretch>
        </p:blipFill>
        <p:spPr>
          <a:xfrm>
            <a:off x="472001" y="2971800"/>
            <a:ext cx="3732567" cy="2982794"/>
          </a:xfrm>
          <a:prstGeom prst="rect">
            <a:avLst/>
          </a:prstGeom>
        </p:spPr>
      </p:pic>
      <p:sp>
        <p:nvSpPr>
          <p:cNvPr id="8" name="Rectangle 7"/>
          <p:cNvSpPr/>
          <p:nvPr/>
        </p:nvSpPr>
        <p:spPr>
          <a:xfrm>
            <a:off x="4495800" y="5802997"/>
            <a:ext cx="4572000" cy="646331"/>
          </a:xfrm>
          <a:prstGeom prst="rect">
            <a:avLst/>
          </a:prstGeom>
        </p:spPr>
        <p:txBody>
          <a:bodyPr>
            <a:spAutoFit/>
          </a:bodyPr>
          <a:lstStyle/>
          <a:p>
            <a:r>
              <a:rPr lang="en-US" dirty="0">
                <a:solidFill>
                  <a:srgbClr val="19194D"/>
                </a:solidFill>
                <a:latin typeface="ArialMT"/>
              </a:rPr>
              <a:t>Setup can be accomplished in hours if</a:t>
            </a:r>
          </a:p>
          <a:p>
            <a:r>
              <a:rPr lang="en-US" dirty="0">
                <a:solidFill>
                  <a:srgbClr val="19194D"/>
                </a:solidFill>
                <a:latin typeface="ArialMT"/>
              </a:rPr>
              <a:t>data collection plan is in order.</a:t>
            </a:r>
            <a:endParaRPr lang="en-US" dirty="0"/>
          </a:p>
        </p:txBody>
      </p:sp>
      <p:pic>
        <p:nvPicPr>
          <p:cNvPr id="9" name="Picture 8"/>
          <p:cNvPicPr>
            <a:picLocks noChangeAspect="1"/>
          </p:cNvPicPr>
          <p:nvPr/>
        </p:nvPicPr>
        <p:blipFill>
          <a:blip r:embed="rId3"/>
          <a:stretch>
            <a:fillRect/>
          </a:stretch>
        </p:blipFill>
        <p:spPr>
          <a:xfrm>
            <a:off x="5943600" y="3593197"/>
            <a:ext cx="2170764" cy="2209800"/>
          </a:xfrm>
          <a:prstGeom prst="rect">
            <a:avLst/>
          </a:prstGeom>
        </p:spPr>
      </p:pic>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150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Improves science</a:t>
            </a:r>
          </a:p>
          <a:p>
            <a:pPr marL="0" indent="0">
              <a:buNone/>
            </a:pPr>
            <a:r>
              <a:rPr lang="en-US" dirty="0"/>
              <a:t>Workflow for creating projects </a:t>
            </a:r>
            <a:r>
              <a:rPr lang="en-US" dirty="0" smtClean="0"/>
              <a:t>includes all </a:t>
            </a:r>
            <a:r>
              <a:rPr lang="en-US" dirty="0"/>
              <a:t>research team members and </a:t>
            </a:r>
            <a:r>
              <a:rPr lang="en-US" dirty="0" smtClean="0"/>
              <a:t>helps solidify </a:t>
            </a:r>
            <a:r>
              <a:rPr lang="en-US" dirty="0"/>
              <a:t>the data management </a:t>
            </a:r>
            <a:r>
              <a:rPr lang="en-US" dirty="0" smtClean="0"/>
              <a:t>plan before </a:t>
            </a:r>
            <a:r>
              <a:rPr lang="en-US" dirty="0"/>
              <a:t>enrolling the first patient.</a:t>
            </a:r>
          </a:p>
        </p:txBody>
      </p:sp>
      <p:pic>
        <p:nvPicPr>
          <p:cNvPr id="6" name="Picture 5"/>
          <p:cNvPicPr>
            <a:picLocks noChangeAspect="1"/>
          </p:cNvPicPr>
          <p:nvPr/>
        </p:nvPicPr>
        <p:blipFill>
          <a:blip r:embed="rId2"/>
          <a:stretch>
            <a:fillRect/>
          </a:stretch>
        </p:blipFill>
        <p:spPr>
          <a:xfrm>
            <a:off x="990600" y="4201684"/>
            <a:ext cx="6588456" cy="2379317"/>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517851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Diversity of Supported </a:t>
            </a:r>
            <a:r>
              <a:rPr lang="en-US" dirty="0" smtClean="0"/>
              <a:t>Research</a:t>
            </a:r>
          </a:p>
          <a:p>
            <a:pPr marL="0" indent="0">
              <a:buNone/>
            </a:pPr>
            <a:r>
              <a:rPr lang="en-US" i="1" dirty="0"/>
              <a:t>	</a:t>
            </a:r>
            <a:r>
              <a:rPr lang="en-US" i="1" dirty="0" smtClean="0"/>
              <a:t>Proven </a:t>
            </a:r>
            <a:r>
              <a:rPr lang="en-US" i="1" dirty="0"/>
              <a:t>Track Record in:</a:t>
            </a:r>
            <a:endParaRPr lang="en-US" dirty="0"/>
          </a:p>
        </p:txBody>
      </p:sp>
      <p:pic>
        <p:nvPicPr>
          <p:cNvPr id="4" name="Picture 3"/>
          <p:cNvPicPr>
            <a:picLocks noChangeAspect="1"/>
          </p:cNvPicPr>
          <p:nvPr/>
        </p:nvPicPr>
        <p:blipFill>
          <a:blip r:embed="rId2"/>
          <a:stretch>
            <a:fillRect/>
          </a:stretch>
        </p:blipFill>
        <p:spPr>
          <a:xfrm>
            <a:off x="304800" y="3276600"/>
            <a:ext cx="8609029" cy="2291658"/>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906805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b="1" dirty="0"/>
              <a:t>Promotes Standards and Standardization …</a:t>
            </a:r>
            <a:endParaRPr lang="en-US" dirty="0"/>
          </a:p>
        </p:txBody>
      </p:sp>
      <p:pic>
        <p:nvPicPr>
          <p:cNvPr id="4" name="Picture 3"/>
          <p:cNvPicPr>
            <a:picLocks noChangeAspect="1"/>
          </p:cNvPicPr>
          <p:nvPr/>
        </p:nvPicPr>
        <p:blipFill>
          <a:blip r:embed="rId2"/>
          <a:stretch>
            <a:fillRect/>
          </a:stretch>
        </p:blipFill>
        <p:spPr>
          <a:xfrm>
            <a:off x="1169193" y="2209800"/>
            <a:ext cx="6805613" cy="4325271"/>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998839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pic>
        <p:nvPicPr>
          <p:cNvPr id="4" name="Picture 3"/>
          <p:cNvPicPr>
            <a:picLocks noChangeAspect="1"/>
          </p:cNvPicPr>
          <p:nvPr/>
        </p:nvPicPr>
        <p:blipFill>
          <a:blip r:embed="rId2"/>
          <a:stretch>
            <a:fillRect/>
          </a:stretch>
        </p:blipFill>
        <p:spPr>
          <a:xfrm>
            <a:off x="804862" y="1447800"/>
            <a:ext cx="7196138" cy="4937083"/>
          </a:xfrm>
          <a:prstGeom prst="rect">
            <a:avLst/>
          </a:prstGeom>
        </p:spPr>
      </p:pic>
      <p:sp>
        <p:nvSpPr>
          <p:cNvPr id="6" name="Rectangle 5"/>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1605407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fontScale="77500" lnSpcReduction="20000"/>
          </a:bodyPr>
          <a:lstStyle/>
          <a:p>
            <a:r>
              <a:rPr lang="en-US" b="1" dirty="0"/>
              <a:t>Flexible: </a:t>
            </a:r>
            <a:r>
              <a:rPr lang="en-US" dirty="0"/>
              <a:t>REDCap doesn’t know or care if a </a:t>
            </a:r>
            <a:r>
              <a:rPr lang="en-US" dirty="0" smtClean="0"/>
              <a:t>record represents </a:t>
            </a:r>
            <a:r>
              <a:rPr lang="en-US" dirty="0"/>
              <a:t>a patient, mouse, cage …</a:t>
            </a:r>
          </a:p>
          <a:p>
            <a:pPr marL="0" indent="0">
              <a:buNone/>
            </a:pPr>
            <a:r>
              <a:rPr lang="en-US" i="1" dirty="0"/>
              <a:t> </a:t>
            </a:r>
            <a:r>
              <a:rPr lang="en-US" i="1" dirty="0" smtClean="0"/>
              <a:t>  (</a:t>
            </a:r>
            <a:r>
              <a:rPr lang="en-US" i="1" dirty="0"/>
              <a:t>solid tools + smart people… amazing things happen</a:t>
            </a:r>
            <a:r>
              <a:rPr lang="en-US" i="1" dirty="0" smtClean="0"/>
              <a:t>)</a:t>
            </a:r>
          </a:p>
          <a:p>
            <a:pPr marL="0" indent="0">
              <a:buNone/>
            </a:pPr>
            <a:endParaRPr lang="en-US" i="1" dirty="0"/>
          </a:p>
          <a:p>
            <a:r>
              <a:rPr lang="en-US" b="1" dirty="0" smtClean="0"/>
              <a:t>Great </a:t>
            </a:r>
            <a:r>
              <a:rPr lang="en-US" b="1" dirty="0"/>
              <a:t>for Multi-Center </a:t>
            </a:r>
            <a:r>
              <a:rPr lang="en-US" b="1" dirty="0" smtClean="0"/>
              <a:t>Studies</a:t>
            </a:r>
          </a:p>
          <a:p>
            <a:pPr lvl="1"/>
            <a:r>
              <a:rPr lang="en-US" dirty="0" smtClean="0"/>
              <a:t>Centralized</a:t>
            </a:r>
            <a:r>
              <a:rPr lang="en-US" dirty="0"/>
              <a:t>: Use Data Access Groups to </a:t>
            </a:r>
            <a:r>
              <a:rPr lang="en-US" dirty="0" smtClean="0"/>
              <a:t>Sequester</a:t>
            </a:r>
          </a:p>
          <a:p>
            <a:pPr lvl="1"/>
            <a:r>
              <a:rPr lang="en-US" dirty="0" smtClean="0"/>
              <a:t>De-Centralized</a:t>
            </a:r>
            <a:r>
              <a:rPr lang="en-US" dirty="0"/>
              <a:t>:</a:t>
            </a:r>
          </a:p>
          <a:p>
            <a:pPr marL="0" indent="0">
              <a:buNone/>
            </a:pPr>
            <a:r>
              <a:rPr lang="en-US" dirty="0" smtClean="0"/>
              <a:t>	Metadata </a:t>
            </a:r>
            <a:r>
              <a:rPr lang="en-US" dirty="0"/>
              <a:t>= Metadata (ad hoc standards</a:t>
            </a:r>
            <a:r>
              <a:rPr lang="en-US" dirty="0" smtClean="0"/>
              <a:t>)</a:t>
            </a:r>
          </a:p>
          <a:p>
            <a:pPr marL="0" indent="0">
              <a:buNone/>
            </a:pPr>
            <a:endParaRPr lang="en-US" dirty="0"/>
          </a:p>
          <a:p>
            <a:r>
              <a:rPr lang="en-US" b="1" dirty="0" smtClean="0"/>
              <a:t>Writing </a:t>
            </a:r>
            <a:r>
              <a:rPr lang="en-US" b="1" dirty="0"/>
              <a:t>a grant or going to </a:t>
            </a:r>
            <a:r>
              <a:rPr lang="en-US" b="1" dirty="0" smtClean="0"/>
              <a:t>IRB?</a:t>
            </a:r>
          </a:p>
          <a:p>
            <a:pPr marL="0" indent="0">
              <a:buNone/>
            </a:pPr>
            <a:r>
              <a:rPr lang="en-US" b="1" dirty="0"/>
              <a:t>	</a:t>
            </a:r>
            <a:r>
              <a:rPr lang="en-US" dirty="0" smtClean="0"/>
              <a:t>Boilerplate </a:t>
            </a:r>
            <a:r>
              <a:rPr lang="en-US" dirty="0"/>
              <a:t>language &amp; create a REDCap shell </a:t>
            </a:r>
            <a:r>
              <a:rPr lang="en-US" dirty="0" smtClean="0"/>
              <a:t>	project for </a:t>
            </a:r>
            <a:r>
              <a:rPr lang="en-US" dirty="0"/>
              <a:t>screenshot</a:t>
            </a:r>
          </a:p>
        </p:txBody>
      </p:sp>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8528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normAutofit lnSpcReduction="10000"/>
          </a:bodyPr>
          <a:lstStyle/>
          <a:p>
            <a:pPr marL="0" indent="0">
              <a:buNone/>
            </a:pPr>
            <a:r>
              <a:rPr lang="en-US" dirty="0"/>
              <a:t>Cost Effective</a:t>
            </a:r>
          </a:p>
          <a:p>
            <a:endParaRPr lang="en-US" dirty="0" smtClean="0"/>
          </a:p>
          <a:p>
            <a:pPr marL="0" indent="0">
              <a:buNone/>
            </a:pPr>
            <a:r>
              <a:rPr lang="en-US" dirty="0" smtClean="0"/>
              <a:t>Setup </a:t>
            </a:r>
            <a:r>
              <a:rPr lang="en-US" dirty="0"/>
              <a:t>Infrastructure </a:t>
            </a:r>
            <a:r>
              <a:rPr lang="en-US" dirty="0" smtClean="0"/>
              <a:t>is</a:t>
            </a:r>
          </a:p>
          <a:p>
            <a:pPr marL="0" indent="0">
              <a:buNone/>
            </a:pPr>
            <a:r>
              <a:rPr lang="en-US" dirty="0"/>
              <a:t> </a:t>
            </a:r>
            <a:r>
              <a:rPr lang="en-US" dirty="0" smtClean="0"/>
              <a:t>minimal</a:t>
            </a:r>
            <a:endParaRPr lang="en-US" dirty="0"/>
          </a:p>
          <a:p>
            <a:pPr marL="0" indent="0">
              <a:buNone/>
            </a:pPr>
            <a:endParaRPr lang="en-US" dirty="0" smtClean="0"/>
          </a:p>
          <a:p>
            <a:pPr marL="0" indent="0">
              <a:buNone/>
            </a:pPr>
            <a:r>
              <a:rPr lang="en-US" dirty="0" smtClean="0"/>
              <a:t>Most </a:t>
            </a:r>
            <a:r>
              <a:rPr lang="en-US" dirty="0"/>
              <a:t>sites using</a:t>
            </a:r>
          </a:p>
          <a:p>
            <a:pPr marL="0" indent="0">
              <a:buNone/>
            </a:pPr>
            <a:r>
              <a:rPr lang="en-US" dirty="0" smtClean="0"/>
              <a:t>REDCap </a:t>
            </a:r>
            <a:r>
              <a:rPr lang="en-US" dirty="0"/>
              <a:t>leverage 1-2 personnel to </a:t>
            </a:r>
            <a:r>
              <a:rPr lang="en-US" dirty="0" smtClean="0"/>
              <a:t>support entire </a:t>
            </a:r>
            <a:r>
              <a:rPr lang="en-US" dirty="0"/>
              <a:t>research enterprise</a:t>
            </a:r>
          </a:p>
        </p:txBody>
      </p:sp>
      <p:pic>
        <p:nvPicPr>
          <p:cNvPr id="4" name="Picture 3"/>
          <p:cNvPicPr>
            <a:picLocks noChangeAspect="1"/>
          </p:cNvPicPr>
          <p:nvPr/>
        </p:nvPicPr>
        <p:blipFill>
          <a:blip r:embed="rId2"/>
          <a:stretch>
            <a:fillRect/>
          </a:stretch>
        </p:blipFill>
        <p:spPr>
          <a:xfrm>
            <a:off x="3733800" y="3276600"/>
            <a:ext cx="1895645" cy="1225550"/>
          </a:xfrm>
          <a:prstGeom prst="rect">
            <a:avLst/>
          </a:prstGeom>
        </p:spPr>
      </p:pic>
      <p:pic>
        <p:nvPicPr>
          <p:cNvPr id="5" name="Picture 4"/>
          <p:cNvPicPr>
            <a:picLocks noChangeAspect="1"/>
          </p:cNvPicPr>
          <p:nvPr/>
        </p:nvPicPr>
        <p:blipFill>
          <a:blip r:embed="rId3"/>
          <a:stretch>
            <a:fillRect/>
          </a:stretch>
        </p:blipFill>
        <p:spPr>
          <a:xfrm>
            <a:off x="5867400" y="3276600"/>
            <a:ext cx="1990480" cy="1447800"/>
          </a:xfrm>
          <a:prstGeom prst="rect">
            <a:avLst/>
          </a:prstGeom>
        </p:spPr>
      </p:pic>
      <p:pic>
        <p:nvPicPr>
          <p:cNvPr id="6" name="Picture 5"/>
          <p:cNvPicPr>
            <a:picLocks noChangeAspect="1"/>
          </p:cNvPicPr>
          <p:nvPr/>
        </p:nvPicPr>
        <p:blipFill>
          <a:blip r:embed="rId4"/>
          <a:stretch>
            <a:fillRect/>
          </a:stretch>
        </p:blipFill>
        <p:spPr>
          <a:xfrm>
            <a:off x="5596553" y="1295400"/>
            <a:ext cx="3047625" cy="2032000"/>
          </a:xfrm>
          <a:prstGeom prst="rect">
            <a:avLst/>
          </a:prstGeom>
        </p:spPr>
      </p:pic>
      <p:sp>
        <p:nvSpPr>
          <p:cNvPr id="7" name="Rectangle 6"/>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791888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9488" y="2971800"/>
            <a:ext cx="7366312" cy="646331"/>
          </a:xfrm>
          <a:prstGeom prst="rect">
            <a:avLst/>
          </a:prstGeom>
          <a:solidFill>
            <a:srgbClr val="9E0142"/>
          </a:solidFill>
        </p:spPr>
        <p:txBody>
          <a:bodyPr wrap="none">
            <a:spAutoFit/>
          </a:bodyPr>
          <a:lstStyle/>
          <a:p>
            <a:r>
              <a:rPr lang="en-US" sz="3600" dirty="0">
                <a:latin typeface="ArialMT"/>
              </a:rPr>
              <a:t>A Brief History of </a:t>
            </a:r>
            <a:r>
              <a:rPr lang="en-US" sz="3600" dirty="0" smtClean="0">
                <a:latin typeface="ArialMT"/>
              </a:rPr>
              <a:t>OUHSC REDCap</a:t>
            </a:r>
            <a:endParaRPr lang="en-US" sz="3600" dirty="0"/>
          </a:p>
        </p:txBody>
      </p:sp>
      <p:sp>
        <p:nvSpPr>
          <p:cNvPr id="3" name="Rectangle 2"/>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35839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chemeClr val="bg1">
              <a:lumMod val="75000"/>
            </a:schemeClr>
          </a:solidFill>
        </p:spPr>
        <p:txBody>
          <a:bodyPr>
            <a:normAutofit fontScale="90000"/>
          </a:bodyPr>
          <a:lstStyle/>
          <a:p>
            <a:r>
              <a:rPr lang="en-US" dirty="0" smtClean="0"/>
              <a:t>Presentation Outline</a:t>
            </a:r>
            <a:endParaRPr lang="en-US" dirty="0"/>
          </a:p>
        </p:txBody>
      </p:sp>
      <p:sp>
        <p:nvSpPr>
          <p:cNvPr id="3" name="Content Placeholder 2"/>
          <p:cNvSpPr>
            <a:spLocks noGrp="1"/>
          </p:cNvSpPr>
          <p:nvPr>
            <p:ph idx="1"/>
          </p:nvPr>
        </p:nvSpPr>
        <p:spPr>
          <a:xfrm>
            <a:off x="0" y="685800"/>
            <a:ext cx="9144000" cy="6172200"/>
          </a:xfrm>
        </p:spPr>
        <p:txBody>
          <a:bodyPr>
            <a:normAutofit/>
          </a:bodyPr>
          <a:lstStyle/>
          <a:p>
            <a:endParaRPr lang="en-US" dirty="0" smtClean="0"/>
          </a:p>
          <a:p>
            <a:endParaRPr lang="en-US" dirty="0" smtClean="0"/>
          </a:p>
          <a:p>
            <a:endParaRPr lang="en-US" dirty="0" smtClean="0"/>
          </a:p>
          <a:p>
            <a:endParaRPr lang="en-US" dirty="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73159670"/>
              </p:ext>
            </p:extLst>
          </p:nvPr>
        </p:nvGraphicFramePr>
        <p:xfrm>
          <a:off x="151304" y="745002"/>
          <a:ext cx="8827140" cy="6087780"/>
        </p:xfrm>
        <a:graphic>
          <a:graphicData uri="http://schemas.openxmlformats.org/drawingml/2006/table">
            <a:tbl>
              <a:tblPr firstRow="1" bandRow="1">
                <a:tableStyleId>{2D5ABB26-0587-4C30-8999-92F81FD0307C}</a:tableStyleId>
              </a:tblPr>
              <a:tblGrid>
                <a:gridCol w="8827140"/>
              </a:tblGrid>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REDCap Overview and OUHSC History</a:t>
                      </a:r>
                    </a:p>
                  </a:txBody>
                  <a:tcPr>
                    <a:solidFill>
                      <a:srgbClr val="9E0142"/>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Scenarios Favoring REDCap</a:t>
                      </a:r>
                      <a:endParaRPr lang="en-US" sz="3600" dirty="0"/>
                    </a:p>
                  </a:txBody>
                  <a:tcPr>
                    <a:solidFill>
                      <a:srgbClr val="D53E4F"/>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Accessing REDCap at OUHSC</a:t>
                      </a:r>
                    </a:p>
                  </a:txBody>
                  <a:tcPr>
                    <a:solidFill>
                      <a:srgbClr val="3288BD"/>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Security Practices and Policies</a:t>
                      </a:r>
                    </a:p>
                  </a:txBody>
                  <a:tcPr>
                    <a:solidFill>
                      <a:srgbClr val="5E4FA2"/>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Citing REDCap in grants/IRB/manuscripts</a:t>
                      </a:r>
                    </a:p>
                  </a:txBody>
                  <a:tcPr>
                    <a:solidFill>
                      <a:schemeClr val="accent6">
                        <a:lumMod val="75000"/>
                      </a:schemeClr>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Advanced</a:t>
                      </a:r>
                      <a:r>
                        <a:rPr lang="en-US" sz="3600" baseline="0" dirty="0" smtClean="0"/>
                        <a:t> Uses of REDCap: Time Permitting</a:t>
                      </a:r>
                      <a:endParaRPr lang="en-US" sz="3600" dirty="0" smtClean="0"/>
                    </a:p>
                  </a:txBody>
                  <a:tcPr>
                    <a:solidFill>
                      <a:schemeClr val="bg1"/>
                    </a:solidFill>
                  </a:tcPr>
                </a:tc>
              </a:tr>
              <a:tr h="676420">
                <a:tc>
                  <a:txBody>
                    <a:bodyPr/>
                    <a:lstStyle/>
                    <a:p>
                      <a:pPr algn="ctr"/>
                      <a:r>
                        <a:rPr lang="en-US" sz="3600" dirty="0" smtClean="0"/>
                        <a:t>Reports for Project Management</a:t>
                      </a:r>
                      <a:endParaRPr lang="en-US" sz="3600" dirty="0"/>
                    </a:p>
                  </a:txBody>
                  <a:tcPr>
                    <a:solidFill>
                      <a:schemeClr val="accent6">
                        <a:lumMod val="40000"/>
                        <a:lumOff val="60000"/>
                      </a:schemeClr>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Reports for Outcomes</a:t>
                      </a:r>
                    </a:p>
                  </a:txBody>
                  <a:tcPr>
                    <a:solidFill>
                      <a:srgbClr val="E6F598"/>
                    </a:solidFill>
                  </a:tcPr>
                </a:tc>
              </a:tr>
              <a:tr h="6764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Replicable</a:t>
                      </a:r>
                      <a:r>
                        <a:rPr lang="en-US" sz="3600" baseline="0" dirty="0" smtClean="0"/>
                        <a:t> Research &amp; </a:t>
                      </a:r>
                      <a:r>
                        <a:rPr lang="en-US" sz="3600" dirty="0" smtClean="0"/>
                        <a:t>Literate Programming</a:t>
                      </a:r>
                    </a:p>
                  </a:txBody>
                  <a:tcPr>
                    <a:solidFill>
                      <a:srgbClr val="66C2A5"/>
                    </a:solidFill>
                  </a:tcPr>
                </a:tc>
              </a:tr>
            </a:tbl>
          </a:graphicData>
        </a:graphic>
      </p:graphicFrame>
    </p:spTree>
    <p:extLst>
      <p:ext uri="{BB962C8B-B14F-4D97-AF65-F5344CB8AC3E}">
        <p14:creationId xmlns:p14="http://schemas.microsoft.com/office/powerpoint/2010/main" val="33169473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a:t>REDCap Software </a:t>
            </a:r>
            <a:r>
              <a:rPr lang="en-US" sz="4000" dirty="0" smtClean="0"/>
              <a:t>Features</a:t>
            </a:r>
            <a:endParaRPr lang="en-US" sz="4000" dirty="0"/>
          </a:p>
        </p:txBody>
      </p:sp>
      <p:sp>
        <p:nvSpPr>
          <p:cNvPr id="3" name="Content Placeholder 2"/>
          <p:cNvSpPr>
            <a:spLocks noGrp="1"/>
          </p:cNvSpPr>
          <p:nvPr>
            <p:ph idx="1"/>
          </p:nvPr>
        </p:nvSpPr>
        <p:spPr>
          <a:xfrm>
            <a:off x="0" y="685800"/>
            <a:ext cx="9144000" cy="6172200"/>
          </a:xfrm>
        </p:spPr>
        <p:txBody>
          <a:bodyPr>
            <a:normAutofit/>
          </a:bodyPr>
          <a:lstStyle/>
          <a:p>
            <a:pPr marL="460375" indent="-460375">
              <a:lnSpc>
                <a:spcPct val="110000"/>
              </a:lnSpc>
              <a:buNone/>
            </a:pPr>
            <a:r>
              <a:rPr lang="en-US" b="1" dirty="0" smtClean="0"/>
              <a:t>Availability</a:t>
            </a:r>
            <a:r>
              <a:rPr lang="en-US" dirty="0"/>
              <a:t> - Software </a:t>
            </a:r>
            <a:r>
              <a:rPr lang="en-US" dirty="0" smtClean="0"/>
              <a:t>available </a:t>
            </a:r>
            <a:r>
              <a:rPr lang="en-US" dirty="0"/>
              <a:t>at no cost for </a:t>
            </a:r>
            <a:r>
              <a:rPr lang="en-US" dirty="0" smtClean="0"/>
              <a:t>REDCap partners.</a:t>
            </a:r>
          </a:p>
          <a:p>
            <a:pPr marL="460375" indent="-460375">
              <a:lnSpc>
                <a:spcPct val="110000"/>
              </a:lnSpc>
              <a:buNone/>
            </a:pPr>
            <a:endParaRPr lang="en-US" dirty="0"/>
          </a:p>
          <a:p>
            <a:pPr marL="460375" indent="-460375">
              <a:lnSpc>
                <a:spcPct val="110000"/>
              </a:lnSpc>
              <a:buNone/>
            </a:pPr>
            <a:r>
              <a:rPr lang="en-US" b="1" dirty="0"/>
              <a:t>Secure and web-based</a:t>
            </a:r>
            <a:r>
              <a:rPr lang="en-US" dirty="0"/>
              <a:t> - Input data or build </a:t>
            </a:r>
            <a:r>
              <a:rPr lang="en-US" dirty="0" smtClean="0"/>
              <a:t>online </a:t>
            </a:r>
            <a:r>
              <a:rPr lang="en-US" dirty="0"/>
              <a:t>survey </a:t>
            </a:r>
            <a:r>
              <a:rPr lang="en-US" dirty="0" smtClean="0"/>
              <a:t>anywhere </a:t>
            </a:r>
            <a:r>
              <a:rPr lang="en-US" dirty="0"/>
              <a:t>in the world over </a:t>
            </a:r>
            <a:r>
              <a:rPr lang="en-US" dirty="0" smtClean="0"/>
              <a:t>secure </a:t>
            </a:r>
            <a:r>
              <a:rPr lang="en-US" dirty="0"/>
              <a:t>web connection with authentication and data logging</a:t>
            </a:r>
            <a:r>
              <a:rPr lang="en-US" dirty="0" smtClean="0"/>
              <a:t>.</a:t>
            </a:r>
          </a:p>
          <a:p>
            <a:pPr marL="460375" indent="-460375">
              <a:lnSpc>
                <a:spcPct val="110000"/>
              </a:lnSpc>
              <a:buNone/>
            </a:pPr>
            <a:endParaRPr lang="en-US" dirty="0"/>
          </a:p>
          <a:p>
            <a:pPr marL="460375" indent="-460375">
              <a:lnSpc>
                <a:spcPct val="110000"/>
              </a:lnSpc>
              <a:buNone/>
            </a:pPr>
            <a:r>
              <a:rPr lang="en-US" b="1" dirty="0" smtClean="0"/>
              <a:t>Multi-site </a:t>
            </a:r>
            <a:r>
              <a:rPr lang="en-US" b="1" dirty="0"/>
              <a:t>access</a:t>
            </a:r>
            <a:r>
              <a:rPr lang="en-US" dirty="0"/>
              <a:t> - REDCap databases/surveys can be used </a:t>
            </a:r>
            <a:r>
              <a:rPr lang="en-US" dirty="0" smtClean="0"/>
              <a:t>by researchers from </a:t>
            </a:r>
            <a:r>
              <a:rPr lang="en-US" dirty="0"/>
              <a:t>multiple sites and institutions</a:t>
            </a:r>
            <a:r>
              <a:rPr lang="en-US" dirty="0" smtClean="0"/>
              <a:t>.</a:t>
            </a:r>
            <a:endParaRPr lang="en-US" dirty="0"/>
          </a:p>
        </p:txBody>
      </p:sp>
    </p:spTree>
    <p:extLst>
      <p:ext uri="{BB962C8B-B14F-4D97-AF65-F5344CB8AC3E}">
        <p14:creationId xmlns:p14="http://schemas.microsoft.com/office/powerpoint/2010/main" val="13116518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a:t>REDCap Software </a:t>
            </a:r>
            <a:r>
              <a:rPr lang="en-US" sz="4000" dirty="0" smtClean="0"/>
              <a:t>Features Cont.</a:t>
            </a:r>
            <a:endParaRPr lang="en-US" sz="4000" dirty="0"/>
          </a:p>
        </p:txBody>
      </p:sp>
      <p:sp>
        <p:nvSpPr>
          <p:cNvPr id="3" name="Content Placeholder 2"/>
          <p:cNvSpPr>
            <a:spLocks noGrp="1"/>
          </p:cNvSpPr>
          <p:nvPr>
            <p:ph idx="1"/>
          </p:nvPr>
        </p:nvSpPr>
        <p:spPr>
          <a:xfrm>
            <a:off x="0" y="685800"/>
            <a:ext cx="9144000" cy="6172200"/>
          </a:xfrm>
        </p:spPr>
        <p:txBody>
          <a:bodyPr>
            <a:normAutofit/>
          </a:bodyPr>
          <a:lstStyle/>
          <a:p>
            <a:pPr marL="460375" indent="-460375">
              <a:lnSpc>
                <a:spcPct val="170000"/>
              </a:lnSpc>
              <a:buNone/>
            </a:pPr>
            <a:r>
              <a:rPr lang="en-US" b="1" dirty="0" smtClean="0"/>
              <a:t>Fast and Flexible</a:t>
            </a:r>
            <a:r>
              <a:rPr lang="en-US" dirty="0"/>
              <a:t> - </a:t>
            </a:r>
            <a:r>
              <a:rPr lang="en-US" dirty="0" smtClean="0"/>
              <a:t>Conception to production-level database or survey is possible in less than a day.</a:t>
            </a:r>
            <a:endParaRPr lang="en-US" dirty="0"/>
          </a:p>
          <a:p>
            <a:pPr marL="460375" indent="-460375">
              <a:lnSpc>
                <a:spcPct val="170000"/>
              </a:lnSpc>
              <a:buNone/>
            </a:pPr>
            <a:r>
              <a:rPr lang="en-US" b="1" dirty="0" smtClean="0"/>
              <a:t>Export Data in Common Formats </a:t>
            </a:r>
            <a:r>
              <a:rPr lang="en-US" dirty="0" smtClean="0"/>
              <a:t>- REDCap automatically exports data in the following formats: Excel CSV, SAS, </a:t>
            </a:r>
            <a:r>
              <a:rPr lang="en-US" dirty="0" err="1" smtClean="0"/>
              <a:t>Stata</a:t>
            </a:r>
            <a:r>
              <a:rPr lang="en-US" dirty="0" smtClean="0"/>
              <a:t>, R, and SPSS.</a:t>
            </a:r>
            <a:endParaRPr lang="en-US" dirty="0"/>
          </a:p>
          <a:p>
            <a:pPr marL="460375" indent="-460375">
              <a:lnSpc>
                <a:spcPct val="170000"/>
              </a:lnSpc>
              <a:buNone/>
            </a:pPr>
            <a:r>
              <a:rPr lang="en-US" b="1" dirty="0" smtClean="0"/>
              <a:t>Fully Customizable</a:t>
            </a:r>
            <a:r>
              <a:rPr lang="en-US" dirty="0"/>
              <a:t> - REDCap </a:t>
            </a:r>
            <a:r>
              <a:rPr lang="en-US" dirty="0" smtClean="0"/>
              <a:t>has the flexibility to allow total control of shaping a database or survey.</a:t>
            </a:r>
            <a:endParaRPr lang="en-US" dirty="0"/>
          </a:p>
        </p:txBody>
      </p:sp>
    </p:spTree>
    <p:extLst>
      <p:ext uri="{BB962C8B-B14F-4D97-AF65-F5344CB8AC3E}">
        <p14:creationId xmlns:p14="http://schemas.microsoft.com/office/powerpoint/2010/main" val="2914838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4000" dirty="0" smtClean="0"/>
              <a:t>OUHSC Becomes REDCap Partner</a:t>
            </a:r>
            <a:endParaRPr lang="en-US" sz="4000" dirty="0"/>
          </a:p>
        </p:txBody>
      </p:sp>
      <p:sp>
        <p:nvSpPr>
          <p:cNvPr id="3" name="Content Placeholder 2"/>
          <p:cNvSpPr>
            <a:spLocks noGrp="1"/>
          </p:cNvSpPr>
          <p:nvPr>
            <p:ph idx="1"/>
          </p:nvPr>
        </p:nvSpPr>
        <p:spPr>
          <a:xfrm>
            <a:off x="0" y="685800"/>
            <a:ext cx="6019800" cy="6172200"/>
          </a:xfrm>
        </p:spPr>
        <p:txBody>
          <a:bodyPr>
            <a:noAutofit/>
          </a:bodyPr>
          <a:lstStyle/>
          <a:p>
            <a:pPr>
              <a:lnSpc>
                <a:spcPct val="170000"/>
              </a:lnSpc>
            </a:pPr>
            <a:r>
              <a:rPr lang="en-US" sz="1800" dirty="0" smtClean="0"/>
              <a:t>MIECHV grant (DBP) requests REDCap</a:t>
            </a:r>
            <a:r>
              <a:rPr lang="en-US" sz="1800" dirty="0"/>
              <a:t> </a:t>
            </a:r>
            <a:r>
              <a:rPr lang="en-US" sz="1800" dirty="0" smtClean="0"/>
              <a:t>(Nov. 2011)</a:t>
            </a:r>
          </a:p>
          <a:p>
            <a:pPr lvl="1">
              <a:lnSpc>
                <a:spcPct val="170000"/>
              </a:lnSpc>
            </a:pPr>
            <a:r>
              <a:rPr lang="en-US" sz="1600" dirty="0" smtClean="0"/>
              <a:t>IT installs “DBP” REDCap instance, ver.4 (Jan. 2012)</a:t>
            </a:r>
          </a:p>
          <a:p>
            <a:pPr>
              <a:lnSpc>
                <a:spcPct val="170000"/>
              </a:lnSpc>
            </a:pPr>
            <a:r>
              <a:rPr lang="en-US" sz="1800" dirty="0" smtClean="0"/>
              <a:t>New DBP projects move to REDCap (2012-2013)</a:t>
            </a:r>
          </a:p>
          <a:p>
            <a:pPr>
              <a:lnSpc>
                <a:spcPct val="170000"/>
              </a:lnSpc>
            </a:pPr>
            <a:r>
              <a:rPr lang="en-US" sz="1800" dirty="0" smtClean="0"/>
              <a:t>Campus </a:t>
            </a:r>
            <a:r>
              <a:rPr lang="en-US" sz="1800" dirty="0"/>
              <a:t>REDCap </a:t>
            </a:r>
            <a:r>
              <a:rPr lang="en-US" sz="1800" dirty="0" smtClean="0"/>
              <a:t>interest rises (2012-2013)</a:t>
            </a:r>
          </a:p>
          <a:p>
            <a:pPr lvl="1">
              <a:lnSpc>
                <a:spcPct val="170000"/>
              </a:lnSpc>
            </a:pPr>
            <a:r>
              <a:rPr lang="en-US" sz="1600" dirty="0" smtClean="0"/>
              <a:t>IT installs “Enterprise” REDCap instance, ver.5 (Mar. 2013)</a:t>
            </a:r>
          </a:p>
          <a:p>
            <a:pPr lvl="1">
              <a:lnSpc>
                <a:spcPct val="170000"/>
              </a:lnSpc>
            </a:pPr>
            <a:r>
              <a:rPr lang="en-US" sz="1600" dirty="0" smtClean="0"/>
              <a:t>IT installs “Development box” instance, ver.5 (Apr. 2013)</a:t>
            </a:r>
          </a:p>
          <a:p>
            <a:pPr>
              <a:lnSpc>
                <a:spcPct val="170000"/>
              </a:lnSpc>
            </a:pPr>
            <a:r>
              <a:rPr lang="en-US" sz="2000" dirty="0" smtClean="0"/>
              <a:t>Governance body requested (Mar. 2013)</a:t>
            </a:r>
          </a:p>
          <a:p>
            <a:pPr lvl="1">
              <a:lnSpc>
                <a:spcPct val="170000"/>
              </a:lnSpc>
            </a:pPr>
            <a:r>
              <a:rPr lang="en-US" sz="1600" dirty="0" smtClean="0"/>
              <a:t>Governance body formed (Jun. 2013)</a:t>
            </a:r>
          </a:p>
          <a:p>
            <a:pPr>
              <a:lnSpc>
                <a:spcPct val="170000"/>
              </a:lnSpc>
            </a:pPr>
            <a:r>
              <a:rPr lang="en-US" sz="2000" dirty="0" smtClean="0"/>
              <a:t>Funding for REDCap admin requested (Apr. 2013)</a:t>
            </a:r>
          </a:p>
          <a:p>
            <a:pPr lvl="1">
              <a:lnSpc>
                <a:spcPct val="170000"/>
              </a:lnSpc>
            </a:pPr>
            <a:r>
              <a:rPr lang="en-US" sz="1600" dirty="0" smtClean="0"/>
              <a:t>College of Medicine agrees to fund </a:t>
            </a:r>
            <a:r>
              <a:rPr lang="en-US" sz="1600" dirty="0" err="1" smtClean="0"/>
              <a:t>Dev</a:t>
            </a:r>
            <a:r>
              <a:rPr lang="en-US" sz="1600" dirty="0" smtClean="0"/>
              <a:t> box and Enterprise instance (Jun. 2013)</a:t>
            </a:r>
          </a:p>
          <a:p>
            <a:pPr>
              <a:lnSpc>
                <a:spcPct val="170000"/>
              </a:lnSpc>
            </a:pPr>
            <a:r>
              <a:rPr lang="en-US" sz="2000" b="1" dirty="0" smtClean="0"/>
              <a:t>REDCap freely available to all</a:t>
            </a:r>
          </a:p>
          <a:p>
            <a:pPr>
              <a:lnSpc>
                <a:spcPct val="170000"/>
              </a:lnSpc>
            </a:pPr>
            <a:endParaRPr lang="en-US" sz="18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733800"/>
            <a:ext cx="3295048"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914400"/>
            <a:ext cx="340042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530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900" dirty="0" smtClean="0"/>
              <a:t>REDCap Project Types</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pPr marL="0" indent="0">
              <a:buNone/>
            </a:pPr>
            <a:r>
              <a:rPr lang="en-US" sz="1800" dirty="0">
                <a:solidFill>
                  <a:schemeClr val="bg1">
                    <a:lumMod val="50000"/>
                  </a:schemeClr>
                </a:solidFill>
              </a:rPr>
              <a:t>https://miechvprojects.ouhsc.edu/redcap/index.php?action=training</a:t>
            </a:r>
            <a:endParaRPr lang="en-US" sz="1800" dirty="0" smtClean="0">
              <a:solidFill>
                <a:schemeClr val="bg1">
                  <a:lumMod val="50000"/>
                </a:schemeClr>
              </a:solidFill>
            </a:endParaRPr>
          </a:p>
          <a:p>
            <a:pPr marL="514350" indent="-514350">
              <a:buFont typeface="+mj-lt"/>
              <a:buAutoNum type="arabicPeriod"/>
            </a:pPr>
            <a:r>
              <a:rPr lang="en-US" dirty="0" smtClean="0"/>
              <a:t>Traditional Project</a:t>
            </a:r>
            <a:br>
              <a:rPr lang="en-US" dirty="0" smtClean="0"/>
            </a:br>
            <a:r>
              <a:rPr lang="en-US" i="1" dirty="0" smtClean="0"/>
              <a:t>classic model with data entry forms</a:t>
            </a:r>
          </a:p>
          <a:p>
            <a:pPr marL="514350" indent="-514350">
              <a:buFont typeface="+mj-lt"/>
              <a:buAutoNum type="arabicPeriod"/>
            </a:pPr>
            <a:r>
              <a:rPr lang="en-US" dirty="0" smtClean="0"/>
              <a:t>Single Survey Project</a:t>
            </a:r>
            <a:br>
              <a:rPr lang="en-US" dirty="0" smtClean="0"/>
            </a:br>
            <a:r>
              <a:rPr lang="en-US" i="1" dirty="0" smtClean="0"/>
              <a:t>utilizes only one data collection instrument</a:t>
            </a:r>
          </a:p>
          <a:p>
            <a:pPr marL="514350" indent="-514350">
              <a:buFont typeface="+mj-lt"/>
              <a:buAutoNum type="arabicPeriod"/>
            </a:pPr>
            <a:r>
              <a:rPr lang="en-US" dirty="0" smtClean="0"/>
              <a:t>Longitudinal Project</a:t>
            </a:r>
            <a:r>
              <a:rPr lang="en-US" i="1" dirty="0" smtClean="0"/>
              <a:t/>
            </a:r>
            <a:br>
              <a:rPr lang="en-US" i="1" dirty="0" smtClean="0"/>
            </a:br>
            <a:r>
              <a:rPr lang="en-US" i="1" dirty="0" smtClean="0"/>
              <a:t>multi-use data entry forms with abstract time points</a:t>
            </a:r>
          </a:p>
          <a:p>
            <a:pPr marL="514350" indent="-514350">
              <a:buFont typeface="+mj-lt"/>
              <a:buAutoNum type="arabicPeriod"/>
            </a:pPr>
            <a:r>
              <a:rPr lang="en-US" dirty="0" smtClean="0"/>
              <a:t>Longitudinal Project + Scheduling</a:t>
            </a:r>
            <a:br>
              <a:rPr lang="en-US" dirty="0" smtClean="0"/>
            </a:br>
            <a:r>
              <a:rPr lang="en-US" i="1" dirty="0" smtClean="0"/>
              <a:t>multi-use data forms </a:t>
            </a:r>
            <a:r>
              <a:rPr lang="en-US" i="1" dirty="0"/>
              <a:t>with </a:t>
            </a:r>
            <a:r>
              <a:rPr lang="en-US" i="1" dirty="0" smtClean="0"/>
              <a:t>defined time points</a:t>
            </a:r>
          </a:p>
          <a:p>
            <a:pPr marL="514350" indent="-514350">
              <a:buFont typeface="+mj-lt"/>
              <a:buAutoNum type="arabicPeriod"/>
            </a:pPr>
            <a:r>
              <a:rPr lang="en-US" dirty="0" smtClean="0"/>
              <a:t>Operations</a:t>
            </a:r>
            <a:r>
              <a:rPr lang="en-US" i="1" dirty="0"/>
              <a:t/>
            </a:r>
            <a:br>
              <a:rPr lang="en-US" i="1" dirty="0"/>
            </a:br>
            <a:r>
              <a:rPr lang="en-US" i="1" dirty="0" smtClean="0"/>
              <a:t>use case for non-study/non-trial</a:t>
            </a:r>
            <a:endParaRPr lang="en-US" i="1" dirty="0"/>
          </a:p>
        </p:txBody>
      </p:sp>
    </p:spTree>
    <p:extLst>
      <p:ext uri="{BB962C8B-B14F-4D97-AF65-F5344CB8AC3E}">
        <p14:creationId xmlns:p14="http://schemas.microsoft.com/office/powerpoint/2010/main" val="397386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a:bodyPr>
          <a:lstStyle/>
          <a:p>
            <a:pPr marL="0" indent="0"/>
            <a:r>
              <a:rPr lang="en-US" sz="4000" dirty="0" smtClean="0"/>
              <a:t>REDCap Software Highlights: At a Glance</a:t>
            </a:r>
            <a:endParaRPr lang="en-US" sz="3600" dirty="0"/>
          </a:p>
        </p:txBody>
      </p:sp>
      <p:sp>
        <p:nvSpPr>
          <p:cNvPr id="18" name="TextBox 17"/>
          <p:cNvSpPr txBox="1"/>
          <p:nvPr/>
        </p:nvSpPr>
        <p:spPr>
          <a:xfrm>
            <a:off x="443429" y="914400"/>
            <a:ext cx="2985571" cy="369332"/>
          </a:xfrm>
          <a:prstGeom prst="rect">
            <a:avLst/>
          </a:prstGeom>
          <a:noFill/>
        </p:spPr>
        <p:txBody>
          <a:bodyPr wrap="square" rtlCol="0">
            <a:spAutoFit/>
          </a:bodyPr>
          <a:lstStyle/>
          <a:p>
            <a:r>
              <a:rPr lang="en-US" b="1" dirty="0" smtClean="0"/>
              <a:t>Built-in project Calendar</a:t>
            </a:r>
            <a:endParaRPr lang="en-US" b="1" dirty="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629" y="1295400"/>
            <a:ext cx="2909371" cy="2223955"/>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727" y="3962400"/>
            <a:ext cx="2165863" cy="2710354"/>
          </a:xfrm>
          <a:prstGeom prst="rect">
            <a:avLst/>
          </a:prstGeom>
        </p:spPr>
      </p:pic>
      <p:sp>
        <p:nvSpPr>
          <p:cNvPr id="22" name="TextBox 21"/>
          <p:cNvSpPr txBox="1"/>
          <p:nvPr/>
        </p:nvSpPr>
        <p:spPr>
          <a:xfrm>
            <a:off x="427527" y="3581400"/>
            <a:ext cx="2391873" cy="369332"/>
          </a:xfrm>
          <a:prstGeom prst="rect">
            <a:avLst/>
          </a:prstGeom>
          <a:noFill/>
        </p:spPr>
        <p:txBody>
          <a:bodyPr wrap="none" rtlCol="0">
            <a:spAutoFit/>
          </a:bodyPr>
          <a:lstStyle/>
          <a:p>
            <a:r>
              <a:rPr lang="en-US" b="1" dirty="0" smtClean="0"/>
              <a:t>Built-in Export Formats</a:t>
            </a:r>
            <a:endParaRPr lang="en-US" b="1"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447800"/>
            <a:ext cx="3360661" cy="1378980"/>
          </a:xfrm>
          <a:prstGeom prst="rect">
            <a:avLst/>
          </a:prstGeom>
        </p:spPr>
      </p:pic>
      <p:sp>
        <p:nvSpPr>
          <p:cNvPr id="24" name="TextBox 23"/>
          <p:cNvSpPr txBox="1"/>
          <p:nvPr/>
        </p:nvSpPr>
        <p:spPr>
          <a:xfrm>
            <a:off x="5029200" y="914400"/>
            <a:ext cx="2016899" cy="369332"/>
          </a:xfrm>
          <a:prstGeom prst="rect">
            <a:avLst/>
          </a:prstGeom>
          <a:noFill/>
        </p:spPr>
        <p:txBody>
          <a:bodyPr wrap="none" rtlCol="0">
            <a:spAutoFit/>
          </a:bodyPr>
          <a:lstStyle/>
          <a:p>
            <a:r>
              <a:rPr lang="en-US" b="1" dirty="0" smtClean="0"/>
              <a:t>Scheduling Module</a:t>
            </a:r>
            <a:endParaRPr lang="en-US" b="1" dirty="0"/>
          </a:p>
        </p:txBody>
      </p:sp>
      <p:sp>
        <p:nvSpPr>
          <p:cNvPr id="25" name="TextBox 24"/>
          <p:cNvSpPr txBox="1"/>
          <p:nvPr/>
        </p:nvSpPr>
        <p:spPr>
          <a:xfrm>
            <a:off x="5791200" y="1143000"/>
            <a:ext cx="1605952" cy="369332"/>
          </a:xfrm>
          <a:prstGeom prst="rect">
            <a:avLst/>
          </a:prstGeom>
          <a:noFill/>
        </p:spPr>
        <p:txBody>
          <a:bodyPr wrap="none" rtlCol="0">
            <a:spAutoFit/>
          </a:bodyPr>
          <a:lstStyle/>
          <a:p>
            <a:r>
              <a:rPr lang="en-US" dirty="0" smtClean="0"/>
              <a:t>(Define Events)</a:t>
            </a:r>
            <a:endParaRPr lang="en-US"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1339" y="3200400"/>
            <a:ext cx="3360661" cy="1404584"/>
          </a:xfrm>
          <a:prstGeom prst="rect">
            <a:avLst/>
          </a:prstGeom>
        </p:spPr>
      </p:pic>
      <p:sp>
        <p:nvSpPr>
          <p:cNvPr id="27" name="TextBox 26"/>
          <p:cNvSpPr txBox="1"/>
          <p:nvPr/>
        </p:nvSpPr>
        <p:spPr>
          <a:xfrm>
            <a:off x="5668747" y="2895600"/>
            <a:ext cx="2106795" cy="369332"/>
          </a:xfrm>
          <a:prstGeom prst="rect">
            <a:avLst/>
          </a:prstGeom>
          <a:noFill/>
        </p:spPr>
        <p:txBody>
          <a:bodyPr wrap="none" rtlCol="0">
            <a:spAutoFit/>
          </a:bodyPr>
          <a:lstStyle/>
          <a:p>
            <a:r>
              <a:rPr lang="en-US" dirty="0" smtClean="0"/>
              <a:t>(Assign Instruments)</a:t>
            </a: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9200" y="4920154"/>
            <a:ext cx="2408153" cy="1752600"/>
          </a:xfrm>
          <a:prstGeom prst="rect">
            <a:avLst/>
          </a:prstGeom>
        </p:spPr>
      </p:pic>
      <p:sp>
        <p:nvSpPr>
          <p:cNvPr id="29" name="TextBox 28"/>
          <p:cNvSpPr txBox="1"/>
          <p:nvPr/>
        </p:nvSpPr>
        <p:spPr>
          <a:xfrm>
            <a:off x="5715000" y="4583668"/>
            <a:ext cx="2245487" cy="369332"/>
          </a:xfrm>
          <a:prstGeom prst="rect">
            <a:avLst/>
          </a:prstGeom>
          <a:noFill/>
        </p:spPr>
        <p:txBody>
          <a:bodyPr wrap="none" rtlCol="0">
            <a:spAutoFit/>
          </a:bodyPr>
          <a:lstStyle/>
          <a:p>
            <a:r>
              <a:rPr lang="en-US" dirty="0" smtClean="0"/>
              <a:t>(Schedule Participant)</a:t>
            </a:r>
            <a:endParaRPr lang="en-US" dirty="0"/>
          </a:p>
        </p:txBody>
      </p:sp>
    </p:spTree>
    <p:extLst>
      <p:ext uri="{BB962C8B-B14F-4D97-AF65-F5344CB8AC3E}">
        <p14:creationId xmlns:p14="http://schemas.microsoft.com/office/powerpoint/2010/main" val="19608830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229600" cy="715962"/>
          </a:xfrm>
          <a:solidFill>
            <a:srgbClr val="9E0142"/>
          </a:solidFill>
        </p:spPr>
        <p:txBody>
          <a:bodyPr>
            <a:noAutofit/>
          </a:bodyPr>
          <a:lstStyle/>
          <a:p>
            <a:r>
              <a:rPr lang="en-US" b="1" dirty="0" smtClean="0">
                <a:latin typeface="Myriad Pro" pitchFamily="34" charset="0"/>
                <a:ea typeface="ＭＳ Ｐゴシック" panose="020B0600070205080204" pitchFamily="34" charset="-128"/>
                <a:cs typeface="Arial" panose="020B0604020202020204" pitchFamily="34" charset="0"/>
              </a:rPr>
              <a:t>REDCap Help &amp; FAQ</a:t>
            </a:r>
          </a:p>
        </p:txBody>
      </p:sp>
      <p:pic>
        <p:nvPicPr>
          <p:cNvPr id="7171"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8538" y="1295400"/>
            <a:ext cx="7123112" cy="4672013"/>
          </a:xfrm>
        </p:spPr>
      </p:pic>
      <p:sp>
        <p:nvSpPr>
          <p:cNvPr id="7172" name="TextBox 4"/>
          <p:cNvSpPr txBox="1">
            <a:spLocks noChangeArrowheads="1"/>
          </p:cNvSpPr>
          <p:nvPr/>
        </p:nvSpPr>
        <p:spPr bwMode="auto">
          <a:xfrm>
            <a:off x="3657600" y="1905000"/>
            <a:ext cx="44640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a:solidFill>
                  <a:srgbClr val="FF0000"/>
                </a:solidFill>
              </a:rPr>
              <a:t>On-line User Manual is always available &amp; up to date</a:t>
            </a:r>
          </a:p>
        </p:txBody>
      </p:sp>
      <p:sp>
        <p:nvSpPr>
          <p:cNvPr id="2" name="Rectangle 1"/>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592257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5376863" y="152400"/>
            <a:ext cx="3352800" cy="762000"/>
          </a:xfrm>
          <a:solidFill>
            <a:srgbClr val="9E0142"/>
          </a:solidFill>
        </p:spPr>
        <p:txBody>
          <a:bodyPr>
            <a:normAutofit fontScale="90000"/>
          </a:bodyPr>
          <a:lstStyle/>
          <a:p>
            <a:r>
              <a:rPr lang="en-US" sz="4800" b="1" dirty="0" smtClean="0">
                <a:latin typeface="Myriad Pro" pitchFamily="34" charset="0"/>
                <a:ea typeface="ＭＳ Ｐゴシック" panose="020B0600070205080204" pitchFamily="34" charset="-128"/>
                <a:cs typeface="Arial" panose="020B0604020202020204" pitchFamily="34" charset="0"/>
              </a:rPr>
              <a:t>Training</a:t>
            </a:r>
          </a:p>
        </p:txBody>
      </p:sp>
      <p:pic>
        <p:nvPicPr>
          <p:cNvPr id="8195"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250825"/>
            <a:ext cx="5033963" cy="3349625"/>
          </a:xfrm>
        </p:spPr>
      </p:pic>
      <p:pic>
        <p:nvPicPr>
          <p:cNvPr id="819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8275" y="2590800"/>
            <a:ext cx="4957763" cy="2908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7"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191000"/>
            <a:ext cx="4354513" cy="19050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8" name="TextBox 10"/>
          <p:cNvSpPr txBox="1">
            <a:spLocks noChangeArrowheads="1"/>
          </p:cNvSpPr>
          <p:nvPr/>
        </p:nvSpPr>
        <p:spPr bwMode="auto">
          <a:xfrm>
            <a:off x="5376863" y="1047750"/>
            <a:ext cx="31670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Videos &amp; examples also have links on screens where you need them</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445465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657600" y="163513"/>
            <a:ext cx="4876800" cy="976313"/>
          </a:xfrm>
          <a:solidFill>
            <a:srgbClr val="9E0142"/>
          </a:solidFill>
        </p:spPr>
        <p:txBody>
          <a:bodyPr/>
          <a:lstStyle/>
          <a:p>
            <a:r>
              <a:rPr lang="en-US" sz="5400" b="1" dirty="0" smtClean="0">
                <a:latin typeface="Myriad Pro" pitchFamily="34" charset="0"/>
                <a:ea typeface="ＭＳ Ｐゴシック" panose="020B0600070205080204" pitchFamily="34" charset="-128"/>
                <a:cs typeface="Arial" panose="020B0604020202020204" pitchFamily="34" charset="0"/>
              </a:rPr>
              <a:t>My Projects</a:t>
            </a:r>
          </a:p>
        </p:txBody>
      </p:sp>
      <p:pic>
        <p:nvPicPr>
          <p:cNvPr id="921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9550" y="1306513"/>
            <a:ext cx="7629525" cy="4381500"/>
          </a:xfrm>
        </p:spPr>
      </p:pic>
      <p:sp>
        <p:nvSpPr>
          <p:cNvPr id="9220" name="TextBox 4"/>
          <p:cNvSpPr txBox="1">
            <a:spLocks noChangeArrowheads="1"/>
          </p:cNvSpPr>
          <p:nvPr/>
        </p:nvSpPr>
        <p:spPr bwMode="auto">
          <a:xfrm>
            <a:off x="114300" y="312738"/>
            <a:ext cx="35433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Only projects YOU have right to see</a:t>
            </a:r>
          </a:p>
        </p:txBody>
      </p:sp>
      <p:sp>
        <p:nvSpPr>
          <p:cNvPr id="9221" name="TextBox 5"/>
          <p:cNvSpPr txBox="1">
            <a:spLocks noChangeArrowheads="1"/>
          </p:cNvSpPr>
          <p:nvPr/>
        </p:nvSpPr>
        <p:spPr bwMode="auto">
          <a:xfrm>
            <a:off x="4024313" y="3497263"/>
            <a:ext cx="1143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database</a:t>
            </a:r>
          </a:p>
        </p:txBody>
      </p:sp>
      <p:sp>
        <p:nvSpPr>
          <p:cNvPr id="9222" name="TextBox 6"/>
          <p:cNvSpPr txBox="1">
            <a:spLocks noChangeArrowheads="1"/>
          </p:cNvSpPr>
          <p:nvPr/>
        </p:nvSpPr>
        <p:spPr bwMode="auto">
          <a:xfrm flipH="1">
            <a:off x="4175125" y="4733925"/>
            <a:ext cx="1096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survey</a:t>
            </a:r>
          </a:p>
        </p:txBody>
      </p:sp>
      <p:cxnSp>
        <p:nvCxnSpPr>
          <p:cNvPr id="13" name="Straight Arrow Connector 12"/>
          <p:cNvCxnSpPr/>
          <p:nvPr/>
        </p:nvCxnSpPr>
        <p:spPr>
          <a:xfrm>
            <a:off x="2819400" y="5105400"/>
            <a:ext cx="32004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514600" y="3810000"/>
            <a:ext cx="35814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505200" y="4343400"/>
            <a:ext cx="25908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26" name="TextBox 19"/>
          <p:cNvSpPr txBox="1">
            <a:spLocks noChangeArrowheads="1"/>
          </p:cNvSpPr>
          <p:nvPr/>
        </p:nvSpPr>
        <p:spPr bwMode="auto">
          <a:xfrm>
            <a:off x="3657600" y="3976688"/>
            <a:ext cx="213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t>survey + database</a:t>
            </a:r>
          </a:p>
        </p:txBody>
      </p:sp>
      <p:sp>
        <p:nvSpPr>
          <p:cNvPr id="11" name="Rectangle 10"/>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475209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228600"/>
            <a:ext cx="6553200" cy="5786438"/>
          </a:xfrm>
        </p:spPr>
      </p:pic>
      <p:sp>
        <p:nvSpPr>
          <p:cNvPr id="10243" name="TextBox 7"/>
          <p:cNvSpPr txBox="1">
            <a:spLocks noChangeArrowheads="1"/>
          </p:cNvSpPr>
          <p:nvPr/>
        </p:nvSpPr>
        <p:spPr bwMode="auto">
          <a:xfrm>
            <a:off x="7086600" y="2133600"/>
            <a:ext cx="1720850" cy="2308225"/>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Project Setup leads you through project creation</a:t>
            </a:r>
          </a:p>
        </p:txBody>
      </p:sp>
      <p:sp>
        <p:nvSpPr>
          <p:cNvPr id="10244" name="TextBox 8"/>
          <p:cNvSpPr txBox="1">
            <a:spLocks noChangeArrowheads="1"/>
          </p:cNvSpPr>
          <p:nvPr/>
        </p:nvSpPr>
        <p:spPr bwMode="auto">
          <a:xfrm>
            <a:off x="2133600" y="609600"/>
            <a:ext cx="655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solidFill>
                  <a:srgbClr val="FF0000"/>
                </a:solidFill>
              </a:rPr>
              <a:t>Default screen for project in development</a:t>
            </a:r>
          </a:p>
        </p:txBody>
      </p:sp>
      <p:sp>
        <p:nvSpPr>
          <p:cNvPr id="5" name="Rectangle 4"/>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2535147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14300" y="138113"/>
            <a:ext cx="3048000" cy="838200"/>
          </a:xfrm>
          <a:solidFill>
            <a:srgbClr val="9E0142"/>
          </a:solidFill>
        </p:spPr>
        <p:txBody>
          <a:bodyPr>
            <a:normAutofit fontScale="90000"/>
          </a:bodyPr>
          <a:lstStyle/>
          <a:p>
            <a:r>
              <a:rPr lang="en-US" sz="3600" b="1" dirty="0" smtClean="0">
                <a:latin typeface="Myriad Pro" pitchFamily="34" charset="0"/>
                <a:ea typeface="ＭＳ Ｐゴシック" panose="020B0600070205080204" pitchFamily="34" charset="-128"/>
                <a:cs typeface="Arial" panose="020B0604020202020204" pitchFamily="34" charset="0"/>
              </a:rPr>
              <a:t>Project Setup</a:t>
            </a:r>
          </a:p>
        </p:txBody>
      </p:sp>
      <p:pic>
        <p:nvPicPr>
          <p:cNvPr id="11267"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8750" y="1143000"/>
            <a:ext cx="5227638" cy="4471988"/>
          </a:xfrm>
        </p:spPr>
      </p:pic>
      <p:pic>
        <p:nvPicPr>
          <p:cNvPr id="1126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447800"/>
            <a:ext cx="54102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3"/>
          <p:cNvSpPr txBox="1">
            <a:spLocks noChangeArrowheads="1"/>
          </p:cNvSpPr>
          <p:nvPr/>
        </p:nvSpPr>
        <p:spPr bwMode="auto">
          <a:xfrm>
            <a:off x="4953000" y="381000"/>
            <a:ext cx="3625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a:solidFill>
                  <a:srgbClr val="FF0000"/>
                </a:solidFill>
              </a:rPr>
              <a:t>Library of published, validated instruments, REDCap coded, </a:t>
            </a:r>
          </a:p>
          <a:p>
            <a:pPr eaLnBrk="1" hangingPunct="1"/>
            <a:r>
              <a:rPr lang="en-US" b="1" dirty="0">
                <a:solidFill>
                  <a:srgbClr val="FF0000"/>
                </a:solidFill>
              </a:rPr>
              <a:t>no license fee</a:t>
            </a:r>
          </a:p>
        </p:txBody>
      </p:sp>
      <p:cxnSp>
        <p:nvCxnSpPr>
          <p:cNvPr id="6" name="Straight Arrow Connector 5"/>
          <p:cNvCxnSpPr/>
          <p:nvPr/>
        </p:nvCxnSpPr>
        <p:spPr>
          <a:xfrm flipH="1">
            <a:off x="4451350" y="990600"/>
            <a:ext cx="4572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90800" y="1447800"/>
            <a:ext cx="1143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72" name="TextBox 8"/>
          <p:cNvSpPr txBox="1">
            <a:spLocks noChangeArrowheads="1"/>
          </p:cNvSpPr>
          <p:nvPr/>
        </p:nvSpPr>
        <p:spPr bwMode="auto">
          <a:xfrm>
            <a:off x="228600" y="5522913"/>
            <a:ext cx="7612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a:solidFill>
                  <a:srgbClr val="FF0000"/>
                </a:solidFill>
              </a:rPr>
              <a:t>Online Designer:</a:t>
            </a:r>
          </a:p>
          <a:p>
            <a:pPr eaLnBrk="1" hangingPunct="1"/>
            <a:r>
              <a:rPr lang="en-US" b="1">
                <a:solidFill>
                  <a:srgbClr val="FF0000"/>
                </a:solidFill>
              </a:rPr>
              <a:t>Design forms in real time, on screen, while in development status</a:t>
            </a:r>
          </a:p>
        </p:txBody>
      </p:sp>
      <p:sp>
        <p:nvSpPr>
          <p:cNvPr id="11273" name="TextBox 9"/>
          <p:cNvSpPr txBox="1">
            <a:spLocks noChangeArrowheads="1"/>
          </p:cNvSpPr>
          <p:nvPr/>
        </p:nvSpPr>
        <p:spPr bwMode="auto">
          <a:xfrm>
            <a:off x="5638800" y="3778250"/>
            <a:ext cx="33766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a:solidFill>
                  <a:srgbClr val="FF0000"/>
                </a:solidFill>
              </a:rPr>
              <a:t>Data Dictionary: design forms off line in Excel grid, upload and view in real time</a:t>
            </a:r>
          </a:p>
        </p:txBody>
      </p:sp>
      <p:cxnSp>
        <p:nvCxnSpPr>
          <p:cNvPr id="13" name="Straight Arrow Connector 12"/>
          <p:cNvCxnSpPr/>
          <p:nvPr/>
        </p:nvCxnSpPr>
        <p:spPr>
          <a:xfrm>
            <a:off x="1887538" y="1443038"/>
            <a:ext cx="246062" cy="1833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4166463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Autofit/>
          </a:bodyPr>
          <a:lstStyle/>
          <a:p>
            <a:r>
              <a:rPr lang="en-US" sz="3200" dirty="0" smtClean="0"/>
              <a:t>REDCap </a:t>
            </a:r>
            <a:r>
              <a:rPr lang="en-US" sz="3200" dirty="0"/>
              <a:t>overview (</a:t>
            </a:r>
            <a:r>
              <a:rPr lang="en-US" sz="3200" dirty="0">
                <a:hlinkClick r:id="rId2"/>
              </a:rPr>
              <a:t>http://project-redcap.org</a:t>
            </a:r>
            <a:r>
              <a:rPr lang="en-US" sz="3200" dirty="0" smtClean="0">
                <a:hlinkClick r:id="rId2"/>
              </a:rPr>
              <a:t>/</a:t>
            </a:r>
            <a:r>
              <a:rPr lang="en-US" sz="3200" dirty="0" smtClean="0"/>
              <a:t>)</a:t>
            </a:r>
            <a:endParaRPr lang="en-US" sz="3200" dirty="0"/>
          </a:p>
        </p:txBody>
      </p:sp>
      <p:sp>
        <p:nvSpPr>
          <p:cNvPr id="3" name="Content Placeholder 2"/>
          <p:cNvSpPr>
            <a:spLocks noGrp="1"/>
          </p:cNvSpPr>
          <p:nvPr>
            <p:ph idx="1"/>
          </p:nvPr>
        </p:nvSpPr>
        <p:spPr>
          <a:xfrm>
            <a:off x="0" y="685800"/>
            <a:ext cx="9144000" cy="6172200"/>
          </a:xfrm>
        </p:spPr>
        <p:txBody>
          <a:bodyPr>
            <a:normAutofit fontScale="77500" lnSpcReduction="20000"/>
          </a:bodyPr>
          <a:lstStyle/>
          <a:p>
            <a:r>
              <a:rPr lang="en-US" dirty="0" smtClean="0"/>
              <a:t>Secure web application for building and managing surveys and databases.</a:t>
            </a:r>
          </a:p>
          <a:p>
            <a:pPr lvl="1"/>
            <a:r>
              <a:rPr lang="en-US" dirty="0" smtClean="0"/>
              <a:t>Developed by informatics core at Vanderbilt with support from NCRR and NIH.</a:t>
            </a:r>
          </a:p>
          <a:p>
            <a:pPr lvl="2"/>
            <a:r>
              <a:rPr lang="en-US" dirty="0" smtClean="0"/>
              <a:t>Designed for academic biomedical researchers.</a:t>
            </a:r>
          </a:p>
          <a:p>
            <a:r>
              <a:rPr lang="en-US" dirty="0" smtClean="0"/>
              <a:t>Provides:</a:t>
            </a:r>
          </a:p>
          <a:p>
            <a:pPr lvl="1"/>
            <a:r>
              <a:rPr lang="en-US" dirty="0" smtClean="0"/>
              <a:t>A centralized, back-end storage component</a:t>
            </a:r>
            <a:r>
              <a:rPr lang="en-US" dirty="0"/>
              <a:t>.</a:t>
            </a:r>
            <a:endParaRPr lang="en-US" dirty="0" smtClean="0"/>
          </a:p>
          <a:p>
            <a:pPr lvl="1"/>
            <a:r>
              <a:rPr lang="en-US" dirty="0" smtClean="0"/>
              <a:t>Tools to create an interactive </a:t>
            </a:r>
            <a:r>
              <a:rPr lang="en-US" dirty="0"/>
              <a:t>front-end </a:t>
            </a:r>
            <a:r>
              <a:rPr lang="en-US" dirty="0" smtClean="0"/>
              <a:t>html GUI.</a:t>
            </a:r>
          </a:p>
          <a:p>
            <a:pPr lvl="1"/>
            <a:r>
              <a:rPr lang="en-US" dirty="0" smtClean="0"/>
              <a:t>An API to import &amp; export data.</a:t>
            </a:r>
          </a:p>
          <a:p>
            <a:pPr lvl="1"/>
            <a:r>
              <a:rPr lang="en-US" dirty="0" smtClean="0"/>
              <a:t>Example templates.</a:t>
            </a:r>
          </a:p>
          <a:p>
            <a:pPr lvl="1"/>
            <a:r>
              <a:rPr lang="en-US" dirty="0" smtClean="0"/>
              <a:t>Instructional videos for training.</a:t>
            </a:r>
          </a:p>
          <a:p>
            <a:pPr lvl="1"/>
            <a:r>
              <a:rPr lang="en-US" dirty="0" smtClean="0"/>
              <a:t>User-group network of institutional researchers.</a:t>
            </a:r>
          </a:p>
          <a:p>
            <a:pPr lvl="1"/>
            <a:r>
              <a:rPr lang="en-US" dirty="0"/>
              <a:t>Also </a:t>
            </a:r>
            <a:r>
              <a:rPr lang="en-US" dirty="0" smtClean="0"/>
              <a:t>included: built-in </a:t>
            </a:r>
            <a:r>
              <a:rPr lang="en-US" dirty="0"/>
              <a:t>project calendar, </a:t>
            </a:r>
            <a:r>
              <a:rPr lang="en-US" dirty="0" smtClean="0"/>
              <a:t>scheduling </a:t>
            </a:r>
            <a:r>
              <a:rPr lang="en-US" dirty="0"/>
              <a:t>module, ad hoc reporting tools, and advanced features, such as branching logic, file uploading, and calculated fields.</a:t>
            </a:r>
            <a:endParaRPr lang="en-US" dirty="0" smtClean="0"/>
          </a:p>
          <a:p>
            <a:r>
              <a:rPr lang="en-US" dirty="0" smtClean="0"/>
              <a:t>It can reduce</a:t>
            </a:r>
          </a:p>
          <a:p>
            <a:pPr lvl="1"/>
            <a:r>
              <a:rPr lang="en-US" dirty="0" smtClean="0"/>
              <a:t>Developing a lot of new software applications.</a:t>
            </a:r>
          </a:p>
          <a:p>
            <a:pPr lvl="1"/>
            <a:r>
              <a:rPr lang="en-US" dirty="0" smtClean="0"/>
              <a:t>Anxieties related to security of home-grown software.</a:t>
            </a:r>
          </a:p>
        </p:txBody>
      </p:sp>
    </p:spTree>
    <p:extLst>
      <p:ext uri="{BB962C8B-B14F-4D97-AF65-F5344CB8AC3E}">
        <p14:creationId xmlns:p14="http://schemas.microsoft.com/office/powerpoint/2010/main" val="39067368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14300" y="138113"/>
            <a:ext cx="3009900" cy="852487"/>
          </a:xfrm>
          <a:solidFill>
            <a:srgbClr val="9E0142"/>
          </a:solidFill>
        </p:spPr>
        <p:txBody>
          <a:bodyPr>
            <a:normAutofit fontScale="90000"/>
          </a:bodyPr>
          <a:lstStyle/>
          <a:p>
            <a:r>
              <a:rPr lang="en-US" sz="3600" b="1" dirty="0" smtClean="0">
                <a:latin typeface="Myriad Pro" pitchFamily="34" charset="0"/>
                <a:ea typeface="ＭＳ Ｐゴシック" panose="020B0600070205080204" pitchFamily="34" charset="-128"/>
                <a:cs typeface="Arial" panose="020B0604020202020204" pitchFamily="34" charset="0"/>
              </a:rPr>
              <a:t>Project Home</a:t>
            </a:r>
          </a:p>
        </p:txBody>
      </p:sp>
      <p:pic>
        <p:nvPicPr>
          <p:cNvPr id="1229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879475"/>
            <a:ext cx="56388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Box 11"/>
          <p:cNvSpPr txBox="1">
            <a:spLocks noChangeArrowheads="1"/>
          </p:cNvSpPr>
          <p:nvPr/>
        </p:nvSpPr>
        <p:spPr bwMode="auto">
          <a:xfrm>
            <a:off x="3160713" y="381000"/>
            <a:ext cx="510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Default for project in production</a:t>
            </a:r>
          </a:p>
        </p:txBody>
      </p:sp>
      <p:sp>
        <p:nvSpPr>
          <p:cNvPr id="12293" name="TextBox 13"/>
          <p:cNvSpPr txBox="1">
            <a:spLocks noChangeArrowheads="1"/>
          </p:cNvSpPr>
          <p:nvPr/>
        </p:nvSpPr>
        <p:spPr bwMode="auto">
          <a:xfrm>
            <a:off x="228600" y="1435100"/>
            <a:ext cx="2743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Links to features used frequently</a:t>
            </a:r>
          </a:p>
        </p:txBody>
      </p:sp>
      <p:sp>
        <p:nvSpPr>
          <p:cNvPr id="12294" name="TextBox 14"/>
          <p:cNvSpPr txBox="1">
            <a:spLocks noChangeArrowheads="1"/>
          </p:cNvSpPr>
          <p:nvPr/>
        </p:nvSpPr>
        <p:spPr bwMode="auto">
          <a:xfrm>
            <a:off x="228600" y="3810000"/>
            <a:ext cx="2667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Information on the project users and recent activity</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29028160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066800"/>
            <a:ext cx="8229600" cy="3487738"/>
          </a:xfrm>
        </p:spPr>
      </p:pic>
      <p:sp>
        <p:nvSpPr>
          <p:cNvPr id="13315" name="TextBox 4"/>
          <p:cNvSpPr txBox="1">
            <a:spLocks noChangeArrowheads="1"/>
          </p:cNvSpPr>
          <p:nvPr/>
        </p:nvSpPr>
        <p:spPr bwMode="auto">
          <a:xfrm>
            <a:off x="304800" y="228600"/>
            <a:ext cx="2743200" cy="584200"/>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User Rights</a:t>
            </a:r>
          </a:p>
        </p:txBody>
      </p:sp>
      <p:sp>
        <p:nvSpPr>
          <p:cNvPr id="13316" name="TextBox 5"/>
          <p:cNvSpPr txBox="1">
            <a:spLocks noChangeArrowheads="1"/>
          </p:cNvSpPr>
          <p:nvPr/>
        </p:nvSpPr>
        <p:spPr bwMode="auto">
          <a:xfrm>
            <a:off x="4114800" y="2133600"/>
            <a:ext cx="3810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a:solidFill>
                  <a:srgbClr val="FF0000"/>
                </a:solidFill>
              </a:rPr>
              <a:t>Must be User who can login to REDCap – has System account</a:t>
            </a:r>
          </a:p>
        </p:txBody>
      </p:sp>
      <p:sp>
        <p:nvSpPr>
          <p:cNvPr id="13317" name="TextBox 6"/>
          <p:cNvSpPr txBox="1">
            <a:spLocks noChangeArrowheads="1"/>
          </p:cNvSpPr>
          <p:nvPr/>
        </p:nvSpPr>
        <p:spPr bwMode="auto">
          <a:xfrm>
            <a:off x="457200" y="4876800"/>
            <a:ext cx="746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Project PI controls access to data: grants rights form by form, tool by tool</a:t>
            </a:r>
          </a:p>
        </p:txBody>
      </p:sp>
      <p:sp>
        <p:nvSpPr>
          <p:cNvPr id="13318" name="TextBox 7"/>
          <p:cNvSpPr txBox="1">
            <a:spLocks noChangeArrowheads="1"/>
          </p:cNvSpPr>
          <p:nvPr/>
        </p:nvSpPr>
        <p:spPr bwMode="auto">
          <a:xfrm>
            <a:off x="4267200" y="547688"/>
            <a:ext cx="4495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Multi-center data can be limited to members of each group</a:t>
            </a:r>
          </a:p>
        </p:txBody>
      </p:sp>
      <p:cxnSp>
        <p:nvCxnSpPr>
          <p:cNvPr id="10" name="Straight Arrow Connector 9"/>
          <p:cNvCxnSpPr>
            <a:stCxn id="13318" idx="1"/>
          </p:cNvCxnSpPr>
          <p:nvPr/>
        </p:nvCxnSpPr>
        <p:spPr>
          <a:xfrm flipH="1">
            <a:off x="3581400" y="901700"/>
            <a:ext cx="685800" cy="88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713020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4"/>
          <p:cNvSpPr txBox="1">
            <a:spLocks noChangeArrowheads="1"/>
          </p:cNvSpPr>
          <p:nvPr/>
        </p:nvSpPr>
        <p:spPr bwMode="auto">
          <a:xfrm>
            <a:off x="304800" y="228600"/>
            <a:ext cx="3619500" cy="584775"/>
          </a:xfrm>
          <a:prstGeom prst="rect">
            <a:avLst/>
          </a:prstGeom>
          <a:solidFill>
            <a:srgbClr val="9E0142"/>
          </a:solidFill>
          <a:ln>
            <a:noFill/>
          </a:ln>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User </a:t>
            </a:r>
            <a:r>
              <a:rPr lang="en-US" sz="3200" b="1" dirty="0" smtClean="0"/>
              <a:t>Rights cont.</a:t>
            </a:r>
            <a:endParaRPr lang="en-US" sz="3200" b="1" dirty="0"/>
          </a:p>
        </p:txBody>
      </p:sp>
      <p:sp>
        <p:nvSpPr>
          <p:cNvPr id="13316" name="TextBox 5"/>
          <p:cNvSpPr txBox="1">
            <a:spLocks noChangeArrowheads="1"/>
          </p:cNvSpPr>
          <p:nvPr/>
        </p:nvSpPr>
        <p:spPr bwMode="auto">
          <a:xfrm>
            <a:off x="4191000" y="1743670"/>
            <a:ext cx="3962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b="1" dirty="0" smtClean="0">
                <a:solidFill>
                  <a:srgbClr val="FF0000"/>
                </a:solidFill>
              </a:rPr>
              <a:t>REDCap offers control over the user’s rights to the data collection instruments.</a:t>
            </a:r>
            <a:endParaRPr lang="en-US" b="1" dirty="0">
              <a:solidFill>
                <a:srgbClr val="FF0000"/>
              </a:solidFill>
            </a:endParaRPr>
          </a:p>
        </p:txBody>
      </p:sp>
      <p:sp>
        <p:nvSpPr>
          <p:cNvPr id="13318" name="TextBox 7"/>
          <p:cNvSpPr txBox="1">
            <a:spLocks noChangeArrowheads="1"/>
          </p:cNvSpPr>
          <p:nvPr/>
        </p:nvSpPr>
        <p:spPr bwMode="auto">
          <a:xfrm>
            <a:off x="228600" y="5638800"/>
            <a:ext cx="449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dirty="0" smtClean="0">
                <a:solidFill>
                  <a:srgbClr val="FF0000"/>
                </a:solidFill>
              </a:rPr>
              <a:t>Each user’s rights are completely customizable.  </a:t>
            </a:r>
            <a:endParaRPr lang="en-US" sz="2000" b="1"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990600"/>
            <a:ext cx="2015956" cy="452596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667000"/>
            <a:ext cx="3476191" cy="1876191"/>
          </a:xfrm>
          <a:prstGeom prst="rect">
            <a:avLst/>
          </a:prstGeom>
        </p:spPr>
      </p:pic>
    </p:spTree>
    <p:extLst>
      <p:ext uri="{BB962C8B-B14F-4D97-AF65-F5344CB8AC3E}">
        <p14:creationId xmlns:p14="http://schemas.microsoft.com/office/powerpoint/2010/main" val="405725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15975"/>
            <a:ext cx="3700463"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25" y="3506788"/>
            <a:ext cx="4913313"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5"/>
          <p:cNvSpPr txBox="1">
            <a:spLocks noChangeArrowheads="1"/>
          </p:cNvSpPr>
          <p:nvPr/>
        </p:nvSpPr>
        <p:spPr bwMode="auto">
          <a:xfrm>
            <a:off x="228600" y="152400"/>
            <a:ext cx="3048000" cy="64611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600" b="1" dirty="0"/>
              <a:t>Data Export</a:t>
            </a:r>
          </a:p>
        </p:txBody>
      </p:sp>
      <p:pic>
        <p:nvPicPr>
          <p:cNvPr id="1434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154238"/>
            <a:ext cx="4776788"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7"/>
          <p:cNvSpPr txBox="1">
            <a:spLocks noChangeArrowheads="1"/>
          </p:cNvSpPr>
          <p:nvPr/>
        </p:nvSpPr>
        <p:spPr bwMode="auto">
          <a:xfrm>
            <a:off x="4137025" y="147638"/>
            <a:ext cx="4953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Export controlled to field level</a:t>
            </a:r>
          </a:p>
          <a:p>
            <a:pPr eaLnBrk="1" hangingPunct="1"/>
            <a:endParaRPr lang="en-US" sz="2000" b="1">
              <a:solidFill>
                <a:srgbClr val="FF0000"/>
              </a:solidFill>
            </a:endParaRPr>
          </a:p>
          <a:p>
            <a:pPr eaLnBrk="1" hangingPunct="1"/>
            <a:r>
              <a:rPr lang="en-US" sz="2000" b="1">
                <a:solidFill>
                  <a:srgbClr val="FF0000"/>
                </a:solidFill>
              </a:rPr>
              <a:t>Options for de-identified data sets</a:t>
            </a:r>
          </a:p>
          <a:p>
            <a:pPr eaLnBrk="1" hangingPunct="1"/>
            <a:endParaRPr lang="en-US" sz="2000" b="1">
              <a:solidFill>
                <a:srgbClr val="FF0000"/>
              </a:solidFill>
            </a:endParaRPr>
          </a:p>
          <a:p>
            <a:pPr eaLnBrk="1" hangingPunct="1"/>
            <a:r>
              <a:rPr lang="en-US" sz="2000" b="1">
                <a:solidFill>
                  <a:srgbClr val="FF0000"/>
                </a:solidFill>
              </a:rPr>
              <a:t>Includes syntax files for 4 stats         packages</a:t>
            </a:r>
          </a:p>
        </p:txBody>
      </p:sp>
      <p:sp>
        <p:nvSpPr>
          <p:cNvPr id="7" name="Rectangle 6"/>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2489005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68961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Box 4"/>
          <p:cNvSpPr txBox="1">
            <a:spLocks noChangeArrowheads="1"/>
          </p:cNvSpPr>
          <p:nvPr/>
        </p:nvSpPr>
        <p:spPr bwMode="auto">
          <a:xfrm>
            <a:off x="685800" y="457200"/>
            <a:ext cx="5715000" cy="83026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Log (Audit Trail) is HIPAA compliant and Part 11 capable</a:t>
            </a:r>
          </a:p>
        </p:txBody>
      </p:sp>
      <p:sp>
        <p:nvSpPr>
          <p:cNvPr id="4" name="Rectangle 3"/>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249265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063" y="762000"/>
            <a:ext cx="48863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48000"/>
            <a:ext cx="4170363" cy="2743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88" name="TextBox 5"/>
          <p:cNvSpPr txBox="1">
            <a:spLocks noChangeArrowheads="1"/>
          </p:cNvSpPr>
          <p:nvPr/>
        </p:nvSpPr>
        <p:spPr bwMode="auto">
          <a:xfrm>
            <a:off x="304800" y="228600"/>
            <a:ext cx="4724400" cy="523875"/>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800" b="1" dirty="0"/>
              <a:t>Ad Hoc Report Builder</a:t>
            </a:r>
          </a:p>
        </p:txBody>
      </p:sp>
      <p:sp>
        <p:nvSpPr>
          <p:cNvPr id="16389" name="TextBox 6"/>
          <p:cNvSpPr txBox="1">
            <a:spLocks noChangeArrowheads="1"/>
          </p:cNvSpPr>
          <p:nvPr/>
        </p:nvSpPr>
        <p:spPr bwMode="auto">
          <a:xfrm>
            <a:off x="5313363" y="1143000"/>
            <a:ext cx="342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Create / Save / Export</a:t>
            </a:r>
          </a:p>
          <a:p>
            <a:pPr eaLnBrk="1" hangingPunct="1"/>
            <a:r>
              <a:rPr lang="en-US" sz="2400" b="1">
                <a:solidFill>
                  <a:srgbClr val="FF0000"/>
                </a:solidFill>
              </a:rPr>
              <a:t>Reports using fields, ordering, and filters </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954566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715962"/>
          </a:xfrm>
          <a:solidFill>
            <a:srgbClr val="9E0142"/>
          </a:solidFill>
        </p:spPr>
        <p:txBody>
          <a:bodyPr>
            <a:normAutofit fontScale="90000"/>
          </a:bodyPr>
          <a:lstStyle/>
          <a:p>
            <a:r>
              <a:rPr lang="en-US" b="1" dirty="0" smtClean="0">
                <a:latin typeface="Myriad Pro" pitchFamily="34" charset="0"/>
                <a:ea typeface="ＭＳ Ｐゴシック" panose="020B0600070205080204" pitchFamily="34" charset="-128"/>
                <a:cs typeface="Arial" panose="020B0604020202020204" pitchFamily="34" charset="0"/>
              </a:rPr>
              <a:t>Graphical View and Stats</a:t>
            </a:r>
          </a:p>
        </p:txBody>
      </p:sp>
      <p:pic>
        <p:nvPicPr>
          <p:cNvPr id="17411"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295400"/>
            <a:ext cx="3721100" cy="4184650"/>
          </a:xfrm>
        </p:spPr>
      </p:pic>
      <p:pic>
        <p:nvPicPr>
          <p:cNvPr id="1741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981200"/>
            <a:ext cx="4891087"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4"/>
          <p:cNvSpPr txBox="1">
            <a:spLocks noChangeArrowheads="1"/>
          </p:cNvSpPr>
          <p:nvPr/>
        </p:nvSpPr>
        <p:spPr bwMode="auto">
          <a:xfrm>
            <a:off x="5943600" y="1219200"/>
            <a:ext cx="274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a:solidFill>
                  <a:srgbClr val="FF0000"/>
                </a:solidFill>
              </a:rPr>
              <a:t>Real time data</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18131743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4638675"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286000"/>
            <a:ext cx="4205288"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Box 5"/>
          <p:cNvSpPr txBox="1">
            <a:spLocks noChangeArrowheads="1"/>
          </p:cNvSpPr>
          <p:nvPr/>
        </p:nvSpPr>
        <p:spPr bwMode="auto">
          <a:xfrm>
            <a:off x="209550" y="228600"/>
            <a:ext cx="7562850" cy="461963"/>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t>Longitudinal: Forms can be used multiple times</a:t>
            </a:r>
          </a:p>
        </p:txBody>
      </p:sp>
      <p:sp>
        <p:nvSpPr>
          <p:cNvPr id="18437" name="TextBox 6"/>
          <p:cNvSpPr txBox="1">
            <a:spLocks noChangeArrowheads="1"/>
          </p:cNvSpPr>
          <p:nvPr/>
        </p:nvSpPr>
        <p:spPr bwMode="auto">
          <a:xfrm>
            <a:off x="5294313" y="1270000"/>
            <a:ext cx="35956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Generate, edit, export schedule for participant and add to project calendar</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973687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900" dirty="0" smtClean="0"/>
              <a:t>REDCap Front-End Data Entry</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You have 2 options</a:t>
            </a:r>
          </a:p>
          <a:p>
            <a:pPr lvl="1"/>
            <a:r>
              <a:rPr lang="en-US" dirty="0" smtClean="0"/>
              <a:t>Survey-based data entry</a:t>
            </a:r>
          </a:p>
          <a:p>
            <a:pPr lvl="2"/>
            <a:r>
              <a:rPr lang="en-US" dirty="0" smtClean="0"/>
              <a:t>“Prettier” interface</a:t>
            </a:r>
          </a:p>
          <a:p>
            <a:pPr lvl="2"/>
            <a:r>
              <a:rPr lang="en-US" dirty="0" smtClean="0"/>
              <a:t>Public and private audience options</a:t>
            </a:r>
          </a:p>
          <a:p>
            <a:pPr lvl="2"/>
            <a:r>
              <a:rPr lang="en-US" dirty="0" smtClean="0"/>
              <a:t>Email tracking system </a:t>
            </a:r>
          </a:p>
          <a:p>
            <a:pPr lvl="1"/>
            <a:r>
              <a:rPr lang="en-US" dirty="0"/>
              <a:t>Form-based data </a:t>
            </a:r>
            <a:r>
              <a:rPr lang="en-US" dirty="0" smtClean="0"/>
              <a:t>entry</a:t>
            </a:r>
          </a:p>
          <a:p>
            <a:pPr lvl="2"/>
            <a:r>
              <a:rPr lang="en-US" dirty="0" smtClean="0"/>
              <a:t>One-stop shop for data entry, scheduling, and data management</a:t>
            </a:r>
          </a:p>
          <a:p>
            <a:pPr lvl="2"/>
            <a:r>
              <a:rPr lang="en-US" dirty="0" smtClean="0"/>
              <a:t>Familiar interface, resembles most form-based database software (e.g., MS Access)</a:t>
            </a:r>
          </a:p>
          <a:p>
            <a:pPr lvl="2"/>
            <a:endParaRPr lang="en-US" dirty="0"/>
          </a:p>
          <a:p>
            <a:pPr lvl="1"/>
            <a:endParaRPr lang="en-US" dirty="0"/>
          </a:p>
        </p:txBody>
      </p:sp>
      <p:sp>
        <p:nvSpPr>
          <p:cNvPr id="4" name="Rectangle 3"/>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888752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4768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895600"/>
            <a:ext cx="5643563" cy="31289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60" name="TextBox 5"/>
          <p:cNvSpPr txBox="1">
            <a:spLocks noChangeArrowheads="1"/>
          </p:cNvSpPr>
          <p:nvPr/>
        </p:nvSpPr>
        <p:spPr bwMode="auto">
          <a:xfrm>
            <a:off x="457200" y="228600"/>
            <a:ext cx="4343400" cy="584200"/>
          </a:xfrm>
          <a:prstGeom prst="rect">
            <a:avLst/>
          </a:prstGeom>
          <a:solidFill>
            <a:srgbClr val="9E0142"/>
          </a:solidFill>
          <a:ln>
            <a:noFill/>
          </a:ln>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3200" b="1" dirty="0"/>
              <a:t>REDCap Survey</a:t>
            </a:r>
          </a:p>
        </p:txBody>
      </p:sp>
      <p:sp>
        <p:nvSpPr>
          <p:cNvPr id="19461" name="TextBox 6"/>
          <p:cNvSpPr txBox="1">
            <a:spLocks noChangeArrowheads="1"/>
          </p:cNvSpPr>
          <p:nvPr/>
        </p:nvSpPr>
        <p:spPr bwMode="auto">
          <a:xfrm>
            <a:off x="5275263" y="381000"/>
            <a:ext cx="3429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a:solidFill>
                  <a:srgbClr val="FF0000"/>
                </a:solidFill>
              </a:rPr>
              <a:t>Design and data handling same as database</a:t>
            </a:r>
          </a:p>
          <a:p>
            <a:pPr eaLnBrk="1" hangingPunct="1"/>
            <a:endParaRPr lang="en-US" sz="2000" b="1">
              <a:solidFill>
                <a:srgbClr val="FF0000"/>
              </a:solidFill>
            </a:endParaRPr>
          </a:p>
          <a:p>
            <a:pPr eaLnBrk="1" hangingPunct="1"/>
            <a:r>
              <a:rPr lang="en-US" sz="2000" b="1">
                <a:solidFill>
                  <a:srgbClr val="FF0000"/>
                </a:solidFill>
              </a:rPr>
              <a:t>Send link in email or post to webpage</a:t>
            </a:r>
          </a:p>
          <a:p>
            <a:pPr eaLnBrk="1" hangingPunct="1"/>
            <a:endParaRPr lang="en-US" sz="2000" b="1">
              <a:solidFill>
                <a:srgbClr val="FF0000"/>
              </a:solidFill>
            </a:endParaRPr>
          </a:p>
          <a:p>
            <a:pPr eaLnBrk="1" hangingPunct="1"/>
            <a:r>
              <a:rPr lang="en-US" sz="2000" b="1">
                <a:solidFill>
                  <a:srgbClr val="FF0000"/>
                </a:solidFill>
              </a:rPr>
              <a:t>Can invite &amp; manage list of participants</a:t>
            </a:r>
          </a:p>
        </p:txBody>
      </p:sp>
      <p:sp>
        <p:nvSpPr>
          <p:cNvPr id="6" name="Rectangle 5"/>
          <p:cNvSpPr/>
          <p:nvPr/>
        </p:nvSpPr>
        <p:spPr>
          <a:xfrm>
            <a:off x="76200" y="6561663"/>
            <a:ext cx="7924800" cy="276999"/>
          </a:xfrm>
          <a:prstGeom prst="rect">
            <a:avLst/>
          </a:prstGeom>
        </p:spPr>
        <p:txBody>
          <a:bodyPr wrap="square">
            <a:spAutoFit/>
          </a:bodyPr>
          <a:lstStyle/>
          <a:p>
            <a:r>
              <a:rPr lang="en-US" sz="1200" dirty="0" smtClean="0">
                <a:latin typeface="Arial" panose="020B0604020202020204" pitchFamily="34" charset="0"/>
                <a:ea typeface="ＭＳ Ｐゴシック" panose="020B0600070205080204" pitchFamily="34" charset="-128"/>
                <a:cs typeface="Arial" panose="020B0604020202020204" pitchFamily="34" charset="0"/>
              </a:rPr>
              <a:t>Slide Courtesy of: Cathy McGraw, </a:t>
            </a:r>
            <a:r>
              <a:rPr lang="en-US" sz="1200" dirty="0" err="1" smtClean="0">
                <a:latin typeface="Arial" panose="020B0604020202020204" pitchFamily="34" charset="0"/>
                <a:ea typeface="ＭＳ Ｐゴシック" panose="020B0600070205080204" pitchFamily="34" charset="-128"/>
                <a:cs typeface="Arial" panose="020B0604020202020204" pitchFamily="34" charset="0"/>
              </a:rPr>
              <a:t>Cincinnatti</a:t>
            </a:r>
            <a:r>
              <a:rPr lang="en-US" sz="1200" dirty="0" smtClean="0">
                <a:latin typeface="Arial" panose="020B0604020202020204" pitchFamily="34" charset="0"/>
                <a:ea typeface="ＭＳ Ｐゴシック" panose="020B0600070205080204" pitchFamily="34" charset="-128"/>
                <a:cs typeface="Arial" panose="020B0604020202020204" pitchFamily="34" charset="0"/>
              </a:rPr>
              <a:t> Center for Clinical and Translational Science Training</a:t>
            </a:r>
            <a:endParaRPr lang="en-US" sz="1200" dirty="0"/>
          </a:p>
        </p:txBody>
      </p:sp>
    </p:spTree>
    <p:extLst>
      <p:ext uri="{BB962C8B-B14F-4D97-AF65-F5344CB8AC3E}">
        <p14:creationId xmlns:p14="http://schemas.microsoft.com/office/powerpoint/2010/main" val="398211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2971800"/>
            <a:ext cx="5570949" cy="646331"/>
          </a:xfrm>
          <a:prstGeom prst="rect">
            <a:avLst/>
          </a:prstGeom>
          <a:solidFill>
            <a:srgbClr val="9E0142"/>
          </a:solidFill>
        </p:spPr>
        <p:txBody>
          <a:bodyPr wrap="none">
            <a:spAutoFit/>
          </a:bodyPr>
          <a:lstStyle/>
          <a:p>
            <a:r>
              <a:rPr lang="en-US" sz="3600" dirty="0">
                <a:latin typeface="ArialMT"/>
              </a:rPr>
              <a:t>A Brief History of REDCap</a:t>
            </a:r>
            <a:endParaRPr lang="en-US" sz="3600" dirty="0"/>
          </a:p>
        </p:txBody>
      </p:sp>
      <p:sp>
        <p:nvSpPr>
          <p:cNvPr id="3" name="Rectangle 2"/>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506626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Example: Survey-based </a:t>
            </a:r>
            <a:r>
              <a:rPr lang="en-US" sz="4800" dirty="0"/>
              <a:t>Data Entry</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Login to REDCap (all instances use OUHSC username and password authentication)</a:t>
            </a:r>
          </a:p>
          <a:p>
            <a:r>
              <a:rPr lang="en-US" dirty="0" smtClean="0"/>
              <a:t>Go to My Projects and select BBMC Demo: Survey</a:t>
            </a:r>
          </a:p>
          <a:p>
            <a:pPr lvl="1"/>
            <a:r>
              <a:rPr lang="en-US" dirty="0" smtClean="0"/>
              <a:t>Click “Manage Survey Participants”</a:t>
            </a:r>
          </a:p>
          <a:p>
            <a:pPr lvl="1"/>
            <a:r>
              <a:rPr lang="en-US" dirty="0" smtClean="0"/>
              <a:t>Click “Open Survey” button under Public Survey Link tab</a:t>
            </a:r>
          </a:p>
          <a:p>
            <a:pPr lvl="1"/>
            <a:r>
              <a:rPr lang="en-US" dirty="0" smtClean="0"/>
              <a:t>Click “Add Participants” link under Participant List tab, then click the    icon under the Link field</a:t>
            </a:r>
          </a:p>
          <a:p>
            <a:pPr lvl="2"/>
            <a:r>
              <a:rPr lang="en-US" dirty="0" smtClean="0"/>
              <a:t>Notice </a:t>
            </a:r>
            <a:r>
              <a:rPr lang="en-US" dirty="0" err="1" smtClean="0"/>
              <a:t>url</a:t>
            </a:r>
            <a:endParaRPr lang="en-US" dirty="0" smtClean="0"/>
          </a:p>
          <a:p>
            <a:pPr lvl="1"/>
            <a:r>
              <a:rPr lang="en-US" dirty="0" smtClean="0"/>
              <a:t>Click “Compose Survey Invitations”</a:t>
            </a:r>
          </a:p>
          <a:p>
            <a:pPr lvl="2"/>
            <a:r>
              <a:rPr lang="en-US" dirty="0" smtClean="0"/>
              <a:t>Check email addresses then click “Send Emails”</a:t>
            </a:r>
          </a:p>
          <a:p>
            <a:pPr lvl="1"/>
            <a:endParaRPr lang="en-US" dirty="0"/>
          </a:p>
        </p:txBody>
      </p:sp>
      <p:pic>
        <p:nvPicPr>
          <p:cNvPr id="1026" name="Picture 2" descr="https://miechvprojects.ouhsc.edu/redcap/redcap_v5.2.3/Resources/images/lin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114800"/>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8411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Example: Survey-based </a:t>
            </a:r>
            <a:r>
              <a:rPr lang="en-US" sz="4800" dirty="0"/>
              <a:t>Data Entry</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444628"/>
            <a:ext cx="7019925" cy="472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73521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3200400" cy="1752600"/>
          </a:xfrm>
          <a:solidFill>
            <a:srgbClr val="9E0142"/>
          </a:solidFill>
        </p:spPr>
        <p:txBody>
          <a:bodyPr>
            <a:normAutofit fontScale="90000"/>
          </a:bodyPr>
          <a:lstStyle/>
          <a:p>
            <a:r>
              <a:rPr lang="en-US" dirty="0" smtClean="0"/>
              <a:t>Example</a:t>
            </a:r>
            <a:br>
              <a:rPr lang="en-US" dirty="0" smtClean="0"/>
            </a:br>
            <a:r>
              <a:rPr lang="en-US" dirty="0" smtClean="0"/>
              <a:t>Form-based Data Entry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
            <a:ext cx="5493464" cy="670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5513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3352801" cy="2133600"/>
          </a:xfrm>
          <a:solidFill>
            <a:srgbClr val="9E0142"/>
          </a:solidFill>
        </p:spPr>
        <p:txBody>
          <a:bodyPr>
            <a:normAutofit/>
          </a:bodyPr>
          <a:lstStyle/>
          <a:p>
            <a:r>
              <a:rPr lang="en-US" dirty="0" smtClean="0"/>
              <a:t>Example Survey-based Data Entry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1" y="0"/>
            <a:ext cx="5715000" cy="6858000"/>
          </a:xfrm>
          <a:prstGeom prst="rect">
            <a:avLst/>
          </a:prstGeom>
        </p:spPr>
      </p:pic>
    </p:spTree>
    <p:extLst>
      <p:ext uri="{BB962C8B-B14F-4D97-AF65-F5344CB8AC3E}">
        <p14:creationId xmlns:p14="http://schemas.microsoft.com/office/powerpoint/2010/main" val="35720536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9E0142"/>
          </a:solidFill>
        </p:spPr>
        <p:txBody>
          <a:bodyPr>
            <a:normAutofit fontScale="90000"/>
          </a:bodyPr>
          <a:lstStyle/>
          <a:p>
            <a:r>
              <a:rPr lang="en-US" dirty="0" smtClean="0"/>
              <a:t>Data Entry Demonstration</a:t>
            </a:r>
            <a:endParaRPr lang="en-US" dirty="0"/>
          </a:p>
        </p:txBody>
      </p:sp>
      <p:sp>
        <p:nvSpPr>
          <p:cNvPr id="3" name="TextBox 2"/>
          <p:cNvSpPr txBox="1"/>
          <p:nvPr/>
        </p:nvSpPr>
        <p:spPr>
          <a:xfrm>
            <a:off x="0" y="1010245"/>
            <a:ext cx="8001000" cy="5847755"/>
          </a:xfrm>
          <a:prstGeom prst="rect">
            <a:avLst/>
          </a:prstGeom>
          <a:noFill/>
        </p:spPr>
        <p:txBody>
          <a:bodyPr wrap="square" rtlCol="0">
            <a:spAutoFit/>
          </a:bodyPr>
          <a:lstStyle/>
          <a:p>
            <a:pPr marL="514350" indent="-514350">
              <a:buFont typeface="+mj-lt"/>
              <a:buAutoNum type="arabicPeriod"/>
            </a:pPr>
            <a:r>
              <a:rPr lang="en-US" sz="3600" dirty="0" smtClean="0"/>
              <a:t>Go to REDCap</a:t>
            </a:r>
            <a:endParaRPr lang="en-US" sz="3600" dirty="0"/>
          </a:p>
          <a:p>
            <a:pPr marL="514350" indent="-514350">
              <a:buFont typeface="+mj-lt"/>
              <a:buAutoNum type="arabicPeriod"/>
            </a:pPr>
            <a:endParaRPr lang="en-US" sz="3600" dirty="0" smtClean="0"/>
          </a:p>
          <a:p>
            <a:pPr marL="514350" indent="-514350">
              <a:buFont typeface="+mj-lt"/>
              <a:buAutoNum type="arabicPeriod"/>
            </a:pPr>
            <a:r>
              <a:rPr lang="en-US" sz="3600" dirty="0" smtClean="0"/>
              <a:t>Login</a:t>
            </a:r>
            <a:br>
              <a:rPr lang="en-US" sz="3600" dirty="0" smtClean="0"/>
            </a:br>
            <a:endParaRPr lang="en-US" sz="3600" dirty="0" smtClean="0"/>
          </a:p>
          <a:p>
            <a:pPr marL="514350" indent="-514350">
              <a:buFont typeface="+mj-lt"/>
              <a:buAutoNum type="arabicPeriod"/>
            </a:pPr>
            <a:r>
              <a:rPr lang="en-US" sz="3600" dirty="0" smtClean="0"/>
              <a:t>Select project “testing123”</a:t>
            </a:r>
            <a:br>
              <a:rPr lang="en-US" sz="3600" dirty="0" smtClean="0"/>
            </a:br>
            <a:endParaRPr lang="en-US" sz="3600" dirty="0" smtClean="0"/>
          </a:p>
          <a:p>
            <a:pPr marL="514350" indent="-514350">
              <a:buFont typeface="+mj-lt"/>
              <a:buAutoNum type="arabicPeriod"/>
            </a:pPr>
            <a:r>
              <a:rPr lang="en-US" sz="3600" dirty="0" smtClean="0"/>
              <a:t>Enter some more test data</a:t>
            </a:r>
            <a:br>
              <a:rPr lang="en-US" sz="3600" dirty="0" smtClean="0"/>
            </a:br>
            <a:endParaRPr lang="en-US" sz="3600" dirty="0" smtClean="0"/>
          </a:p>
          <a:p>
            <a:pPr marL="514350" indent="-514350">
              <a:buFont typeface="+mj-lt"/>
              <a:buAutoNum type="arabicPeriod"/>
            </a:pPr>
            <a:r>
              <a:rPr lang="en-US" sz="3600" dirty="0" smtClean="0"/>
              <a:t>Create a calendar entry</a:t>
            </a:r>
          </a:p>
          <a:p>
            <a:pPr marL="514350" indent="-514350">
              <a:buFont typeface="+mj-lt"/>
              <a:buAutoNum type="arabicPeriod"/>
            </a:pPr>
            <a:endParaRPr lang="en-US" sz="3200" dirty="0"/>
          </a:p>
          <a:p>
            <a:endParaRPr lang="en-US" dirty="0">
              <a:solidFill>
                <a:schemeClr val="bg1">
                  <a:lumMod val="50000"/>
                </a:schemeClr>
              </a:solidFill>
            </a:endParaRPr>
          </a:p>
        </p:txBody>
      </p:sp>
    </p:spTree>
    <p:extLst>
      <p:ext uri="{BB962C8B-B14F-4D97-AF65-F5344CB8AC3E}">
        <p14:creationId xmlns:p14="http://schemas.microsoft.com/office/powerpoint/2010/main" val="587853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9E0142"/>
          </a:solidFill>
        </p:spPr>
        <p:txBody>
          <a:bodyPr>
            <a:normAutofit fontScale="90000"/>
          </a:bodyPr>
          <a:lstStyle/>
          <a:p>
            <a:pPr marL="0" indent="0"/>
            <a:r>
              <a:rPr lang="en-US" sz="4800" dirty="0" smtClean="0"/>
              <a:t>Data Dictionary Demos</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r>
              <a:rPr lang="en-US" dirty="0" smtClean="0"/>
              <a:t>Can create an entire project by uploading pre-existing data dictionary .</a:t>
            </a:r>
            <a:r>
              <a:rPr lang="en-US" dirty="0" err="1" smtClean="0"/>
              <a:t>csv</a:t>
            </a:r>
            <a:r>
              <a:rPr lang="en-US" dirty="0" smtClean="0"/>
              <a:t> file</a:t>
            </a:r>
          </a:p>
          <a:p>
            <a:pPr lvl="1"/>
            <a:r>
              <a:rPr lang="en-US" dirty="0" smtClean="0"/>
              <a:t>Click “My Projects” and select ‘BBMC Demo</a:t>
            </a:r>
            <a:r>
              <a:rPr lang="en-US" dirty="0"/>
              <a:t>: Data Dictionary </a:t>
            </a:r>
            <a:r>
              <a:rPr lang="en-US" dirty="0" smtClean="0"/>
              <a:t>Upload’</a:t>
            </a:r>
          </a:p>
          <a:p>
            <a:pPr lvl="1"/>
            <a:r>
              <a:rPr lang="en-US" dirty="0" smtClean="0"/>
              <a:t>Click “Upload Data Dictionary” button and select dictionary file</a:t>
            </a:r>
            <a:endParaRPr lang="en-US" dirty="0"/>
          </a:p>
          <a:p>
            <a:r>
              <a:rPr lang="en-US" dirty="0" smtClean="0"/>
              <a:t>Change existing field using data dictionary</a:t>
            </a:r>
          </a:p>
          <a:p>
            <a:pPr lvl="1"/>
            <a:r>
              <a:rPr lang="en-US" dirty="0" smtClean="0"/>
              <a:t>Click “Project Setup” button, </a:t>
            </a:r>
            <a:r>
              <a:rPr lang="en-US" dirty="0"/>
              <a:t>then “Upload Data Dictionary” </a:t>
            </a:r>
            <a:endParaRPr lang="en-US" dirty="0" smtClean="0"/>
          </a:p>
          <a:p>
            <a:pPr lvl="1"/>
            <a:r>
              <a:rPr lang="en-US" dirty="0" smtClean="0"/>
              <a:t>Select new dictionary file and “Commit Changes”</a:t>
            </a:r>
          </a:p>
          <a:p>
            <a:r>
              <a:rPr lang="en-US" dirty="0" smtClean="0"/>
              <a:t>Add new fields using data dictionary</a:t>
            </a:r>
          </a:p>
          <a:p>
            <a:pPr lvl="1"/>
            <a:r>
              <a:rPr lang="en-US" dirty="0" smtClean="0"/>
              <a:t>Same as change existing fields</a:t>
            </a:r>
            <a:endParaRPr lang="en-US" dirty="0"/>
          </a:p>
        </p:txBody>
      </p:sp>
    </p:spTree>
    <p:extLst>
      <p:ext uri="{BB962C8B-B14F-4D97-AF65-F5344CB8AC3E}">
        <p14:creationId xmlns:p14="http://schemas.microsoft.com/office/powerpoint/2010/main" val="32512601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Scenarios Favoring REDCap</a:t>
            </a:r>
            <a:endParaRPr lang="en-US" dirty="0"/>
          </a:p>
        </p:txBody>
      </p:sp>
      <p:sp>
        <p:nvSpPr>
          <p:cNvPr id="3" name="Content Placeholder 2"/>
          <p:cNvSpPr>
            <a:spLocks noGrp="1"/>
          </p:cNvSpPr>
          <p:nvPr>
            <p:ph idx="1"/>
          </p:nvPr>
        </p:nvSpPr>
        <p:spPr>
          <a:xfrm>
            <a:off x="0" y="685800"/>
            <a:ext cx="9144000" cy="6172200"/>
          </a:xfrm>
        </p:spPr>
        <p:txBody>
          <a:bodyPr>
            <a:normAutofit lnSpcReduction="10000"/>
          </a:bodyPr>
          <a:lstStyle/>
          <a:p>
            <a:r>
              <a:rPr lang="en-US" dirty="0" smtClean="0"/>
              <a:t>Project requires a centralized data store, but </a:t>
            </a:r>
            <a:r>
              <a:rPr lang="en-US" dirty="0"/>
              <a:t>multiple </a:t>
            </a:r>
            <a:r>
              <a:rPr lang="en-US" dirty="0" smtClean="0"/>
              <a:t>locations for data entry. </a:t>
            </a:r>
            <a:r>
              <a:rPr lang="en-US" dirty="0">
                <a:solidFill>
                  <a:prstClr val="black"/>
                </a:solidFill>
              </a:rPr>
              <a:t/>
            </a:r>
            <a:br>
              <a:rPr lang="en-US" dirty="0">
                <a:solidFill>
                  <a:prstClr val="black"/>
                </a:solidFill>
              </a:rPr>
            </a:br>
            <a:r>
              <a:rPr lang="en-US" sz="2400" dirty="0" smtClean="0">
                <a:solidFill>
                  <a:prstClr val="white">
                    <a:lumMod val="50000"/>
                  </a:prstClr>
                </a:solidFill>
              </a:rPr>
              <a:t>- Avoid syncing different locations manually.</a:t>
            </a:r>
          </a:p>
          <a:p>
            <a:pPr marL="0" indent="0">
              <a:buNone/>
            </a:pPr>
            <a:endParaRPr lang="en-US" dirty="0" smtClean="0"/>
          </a:p>
          <a:p>
            <a:r>
              <a:rPr lang="en-US" dirty="0"/>
              <a:t>You want a flexible, universal framework to create consistent data systems for </a:t>
            </a:r>
            <a:r>
              <a:rPr lang="en-US" dirty="0" smtClean="0"/>
              <a:t>multiple clinical </a:t>
            </a:r>
            <a:r>
              <a:rPr lang="en-US" dirty="0"/>
              <a:t>projects (research and possibly operations</a:t>
            </a:r>
            <a:r>
              <a:rPr lang="en-US" dirty="0" smtClean="0"/>
              <a:t>).</a:t>
            </a:r>
            <a:r>
              <a:rPr lang="en-US" dirty="0">
                <a:solidFill>
                  <a:prstClr val="black"/>
                </a:solidFill>
              </a:rPr>
              <a:t> </a:t>
            </a:r>
            <a:br>
              <a:rPr lang="en-US" dirty="0">
                <a:solidFill>
                  <a:prstClr val="black"/>
                </a:solidFill>
              </a:rPr>
            </a:br>
            <a:r>
              <a:rPr lang="en-US" sz="2400" dirty="0" smtClean="0">
                <a:solidFill>
                  <a:prstClr val="white">
                    <a:lumMod val="50000"/>
                  </a:prstClr>
                </a:solidFill>
              </a:rPr>
              <a:t>- Reduces your development time &amp; your staff’s training time.</a:t>
            </a:r>
            <a:br>
              <a:rPr lang="en-US" sz="2400" dirty="0" smtClean="0">
                <a:solidFill>
                  <a:prstClr val="white">
                    <a:lumMod val="50000"/>
                  </a:prstClr>
                </a:solidFill>
              </a:rPr>
            </a:br>
            <a:r>
              <a:rPr lang="en-US" sz="2400" dirty="0" smtClean="0">
                <a:solidFill>
                  <a:prstClr val="white">
                    <a:lumMod val="50000"/>
                  </a:prstClr>
                </a:solidFill>
              </a:rPr>
              <a:t>- Reduces writing new text for grant proposals and IRB?</a:t>
            </a:r>
            <a:endParaRPr lang="en-US" dirty="0"/>
          </a:p>
          <a:p>
            <a:endParaRPr lang="en-US" dirty="0" smtClean="0"/>
          </a:p>
          <a:p>
            <a:r>
              <a:rPr lang="en-US" dirty="0" smtClean="0"/>
              <a:t>Project has a relatively flat data structure.</a:t>
            </a:r>
          </a:p>
          <a:p>
            <a:pPr lvl="1"/>
            <a:r>
              <a:rPr lang="en-US" dirty="0" smtClean="0"/>
              <a:t>Typically accommodates 2 or 3 levels well, but is clumsy beyond that. </a:t>
            </a:r>
            <a:r>
              <a:rPr lang="en-US" sz="2000" dirty="0" smtClean="0">
                <a:solidFill>
                  <a:schemeClr val="bg1">
                    <a:lumMod val="50000"/>
                  </a:schemeClr>
                </a:solidFill>
              </a:rPr>
              <a:t>County, Practice, Provider, Patient, Time, Family</a:t>
            </a:r>
            <a:r>
              <a:rPr lang="en-US" sz="2400" dirty="0" smtClean="0">
                <a:solidFill>
                  <a:schemeClr val="bg1">
                    <a:lumMod val="50000"/>
                  </a:schemeClr>
                </a:solidFill>
              </a:rPr>
              <a:t>.</a:t>
            </a:r>
          </a:p>
        </p:txBody>
      </p:sp>
    </p:spTree>
    <p:extLst>
      <p:ext uri="{BB962C8B-B14F-4D97-AF65-F5344CB8AC3E}">
        <p14:creationId xmlns:p14="http://schemas.microsoft.com/office/powerpoint/2010/main" val="18545746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4400"/>
            <a:ext cx="9120924"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 NOT favoring REDCap</a:t>
            </a:r>
            <a:endParaRPr lang="en-US" dirty="0"/>
          </a:p>
        </p:txBody>
      </p:sp>
    </p:spTree>
    <p:extLst>
      <p:ext uri="{BB962C8B-B14F-4D97-AF65-F5344CB8AC3E}">
        <p14:creationId xmlns:p14="http://schemas.microsoft.com/office/powerpoint/2010/main" val="20649283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09600"/>
          </a:xfrm>
          <a:solidFill>
            <a:srgbClr val="D53E4F"/>
          </a:solidFill>
        </p:spPr>
        <p:txBody>
          <a:bodyPr>
            <a:normAutofit fontScale="90000"/>
          </a:bodyPr>
          <a:lstStyle/>
          <a:p>
            <a:r>
              <a:rPr lang="en-US" dirty="0" smtClean="0"/>
              <a:t>Scenarios Favoring REDCap</a:t>
            </a:r>
            <a:endParaRPr lang="en-US" dirty="0"/>
          </a:p>
        </p:txBody>
      </p:sp>
      <p:sp>
        <p:nvSpPr>
          <p:cNvPr id="3" name="Content Placeholder 2"/>
          <p:cNvSpPr>
            <a:spLocks noGrp="1"/>
          </p:cNvSpPr>
          <p:nvPr>
            <p:ph idx="1"/>
          </p:nvPr>
        </p:nvSpPr>
        <p:spPr>
          <a:xfrm>
            <a:off x="0" y="685800"/>
            <a:ext cx="9144000" cy="6172200"/>
          </a:xfrm>
        </p:spPr>
        <p:txBody>
          <a:bodyPr>
            <a:normAutofit lnSpcReduction="10000"/>
          </a:bodyPr>
          <a:lstStyle/>
          <a:p>
            <a:pPr>
              <a:buFont typeface="Arial" charset="0"/>
              <a:buChar char="•"/>
            </a:pPr>
            <a:r>
              <a:rPr lang="en-US" dirty="0"/>
              <a:t>No professional software developer on the project</a:t>
            </a:r>
          </a:p>
          <a:p>
            <a:pPr lvl="1"/>
            <a:r>
              <a:rPr lang="en-US" dirty="0"/>
              <a:t>There’s nothing magical about REDCap; it accommodates the designs and needs of many clinical projects.</a:t>
            </a:r>
          </a:p>
          <a:p>
            <a:pPr lvl="1"/>
            <a:r>
              <a:rPr lang="en-US" dirty="0"/>
              <a:t>To develop a comparable system from scratch, you’d need experience with several technologies.</a:t>
            </a:r>
          </a:p>
          <a:p>
            <a:endParaRPr lang="en-US" dirty="0" smtClean="0"/>
          </a:p>
          <a:p>
            <a:r>
              <a:rPr lang="en-US" dirty="0" smtClean="0"/>
              <a:t>There are lots of dimensions and trade-offs when designing </a:t>
            </a:r>
            <a:r>
              <a:rPr lang="en-US" dirty="0"/>
              <a:t>clinical </a:t>
            </a:r>
            <a:r>
              <a:rPr lang="en-US" dirty="0" smtClean="0"/>
              <a:t>research, and</a:t>
            </a:r>
            <a:br>
              <a:rPr lang="en-US" dirty="0" smtClean="0"/>
            </a:br>
            <a:r>
              <a:rPr lang="en-US" dirty="0" smtClean="0"/>
              <a:t>REDCap is </a:t>
            </a:r>
            <a:r>
              <a:rPr lang="en-US" b="1" dirty="0" smtClean="0"/>
              <a:t>close to the sweet spot </a:t>
            </a:r>
            <a:r>
              <a:rPr lang="en-US" dirty="0" smtClean="0"/>
              <a:t>for most designs.</a:t>
            </a:r>
          </a:p>
          <a:p>
            <a:endParaRPr lang="en-US" dirty="0" smtClean="0">
              <a:solidFill>
                <a:schemeClr val="bg1">
                  <a:lumMod val="50000"/>
                </a:schemeClr>
              </a:solidFill>
            </a:endParaRPr>
          </a:p>
          <a:p>
            <a:r>
              <a:rPr lang="en-US" dirty="0" smtClean="0"/>
              <a:t>Candidate for replacing Access, Survey Monkey, Excel.</a:t>
            </a:r>
            <a:endParaRPr lang="en-US" dirty="0"/>
          </a:p>
        </p:txBody>
      </p:sp>
    </p:spTree>
    <p:extLst>
      <p:ext uri="{BB962C8B-B14F-4D97-AF65-F5344CB8AC3E}">
        <p14:creationId xmlns:p14="http://schemas.microsoft.com/office/powerpoint/2010/main" val="26890463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52400" y="76200"/>
          <a:ext cx="8839200" cy="5700609"/>
        </p:xfrm>
        <a:graphic>
          <a:graphicData uri="http://schemas.openxmlformats.org/drawingml/2006/table">
            <a:tbl>
              <a:tblPr>
                <a:tableStyleId>{5C22544A-7EE6-4342-B048-85BDC9FD1C3A}</a:tableStyleId>
              </a:tblPr>
              <a:tblGrid>
                <a:gridCol w="3048000"/>
                <a:gridCol w="3276600"/>
                <a:gridCol w="2514600"/>
              </a:tblGrid>
              <a:tr h="0">
                <a:tc>
                  <a:txBody>
                    <a:bodyPr/>
                    <a:lstStyle/>
                    <a:p>
                      <a:pPr algn="ctr" fontAlgn="b"/>
                      <a:r>
                        <a:rPr lang="en-US" sz="4000" b="1" u="none" strike="noStrike" dirty="0">
                          <a:solidFill>
                            <a:schemeClr val="tx1"/>
                          </a:solidFill>
                          <a:effectLst/>
                        </a:rPr>
                        <a:t>Feature</a:t>
                      </a:r>
                      <a:endParaRPr lang="en-US" sz="4000" b="1"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c>
                  <a:txBody>
                    <a:bodyPr/>
                    <a:lstStyle/>
                    <a:p>
                      <a:pPr algn="ctr" fontAlgn="b"/>
                      <a:r>
                        <a:rPr lang="en-US" sz="4000" b="0" u="none" strike="noStrike" dirty="0">
                          <a:solidFill>
                            <a:schemeClr val="tx1"/>
                          </a:solidFill>
                          <a:effectLst/>
                        </a:rPr>
                        <a:t>REDCap</a:t>
                      </a:r>
                      <a:endParaRPr lang="en-US" sz="4000" b="0"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c>
                  <a:txBody>
                    <a:bodyPr/>
                    <a:lstStyle/>
                    <a:p>
                      <a:pPr algn="ctr" fontAlgn="b"/>
                      <a:r>
                        <a:rPr lang="en-US" sz="4000" b="0" u="none" strike="noStrike" dirty="0" err="1">
                          <a:solidFill>
                            <a:schemeClr val="tx1"/>
                          </a:solidFill>
                          <a:effectLst/>
                        </a:rPr>
                        <a:t>Qualtrics</a:t>
                      </a:r>
                      <a:endParaRPr lang="en-US" sz="4000" b="0" i="0" u="none" strike="noStrike" dirty="0">
                        <a:solidFill>
                          <a:schemeClr val="tx1"/>
                        </a:solidFill>
                        <a:effectLst/>
                        <a:latin typeface="Calibri"/>
                      </a:endParaRPr>
                    </a:p>
                  </a:txBody>
                  <a:tcPr marL="7419" marR="7419" marT="7419"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3E4F"/>
                    </a:solidFill>
                  </a:tcPr>
                </a:tc>
              </a:tr>
              <a:tr h="231024">
                <a:tc>
                  <a:txBody>
                    <a:bodyPr/>
                    <a:lstStyle/>
                    <a:p>
                      <a:pPr algn="l" fontAlgn="b"/>
                      <a:r>
                        <a:rPr lang="en-US" sz="1700" b="1" u="none" strike="noStrike" dirty="0">
                          <a:effectLst/>
                        </a:rPr>
                        <a:t>Data Dictionary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700" dirty="0" smtClean="0"/>
                        <a:t>?</a:t>
                      </a:r>
                      <a:endParaRPr lang="en-US" sz="1700" dirty="0"/>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Data </a:t>
                      </a:r>
                      <a:r>
                        <a:rPr lang="en-US" sz="1700" b="1" u="none" strike="noStrike" dirty="0" smtClean="0">
                          <a:effectLst/>
                        </a:rPr>
                        <a:t>Import</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smtClean="0">
                          <a:effectLst/>
                        </a:rPr>
                        <a:t>Data</a:t>
                      </a:r>
                      <a:r>
                        <a:rPr lang="en-US" sz="1700" b="1" u="none" strike="noStrike" baseline="0" dirty="0" smtClean="0">
                          <a:effectLst/>
                        </a:rPr>
                        <a:t> </a:t>
                      </a:r>
                      <a:r>
                        <a:rPr lang="en-US" sz="1700" b="1" u="none" strike="noStrike" dirty="0" smtClean="0">
                          <a:effectLst/>
                        </a:rPr>
                        <a:t>Export &amp; Summaries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b="1" i="0" u="none" strike="noStrike" dirty="0" smtClean="0">
                          <a:solidFill>
                            <a:srgbClr val="000000"/>
                          </a:solidFill>
                          <a:effectLst/>
                          <a:latin typeface="Calibri"/>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1" i="0" u="none" strike="noStrike" dirty="0" smtClean="0">
                          <a:solidFill>
                            <a:srgbClr val="000000"/>
                          </a:solidFill>
                          <a:effectLst/>
                          <a:latin typeface="Calibri"/>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453042">
                <a:tc>
                  <a:txBody>
                    <a:bodyPr/>
                    <a:lstStyle/>
                    <a:p>
                      <a:pPr algn="l" fontAlgn="b"/>
                      <a:r>
                        <a:rPr lang="en-US" sz="1700" b="1" u="none" strike="noStrike" dirty="0">
                          <a:effectLst/>
                        </a:rPr>
                        <a:t>E-mail </a:t>
                      </a:r>
                      <a:r>
                        <a:rPr lang="en-US" sz="1700" b="1" u="none" strike="noStrike" dirty="0" smtClean="0">
                          <a:effectLst/>
                        </a:rPr>
                        <a:t>survey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u="none" strike="noStrike" dirty="0" smtClean="0">
                          <a:effectLst/>
                        </a:rPr>
                        <a:t>Only </a:t>
                      </a:r>
                      <a:r>
                        <a:rPr lang="en-US" sz="1700" u="none" strike="noStrike" dirty="0">
                          <a:effectLst/>
                        </a:rPr>
                        <a:t>using a survey </a:t>
                      </a:r>
                      <a:r>
                        <a:rPr lang="en-US" sz="1700" u="none" strike="noStrike" dirty="0" smtClean="0">
                          <a:effectLst/>
                        </a:rPr>
                        <a:t>form,</a:t>
                      </a:r>
                      <a:br>
                        <a:rPr lang="en-US" sz="1700" u="none" strike="noStrike" dirty="0" smtClean="0">
                          <a:effectLst/>
                        </a:rPr>
                      </a:br>
                      <a:r>
                        <a:rPr lang="en-US" sz="1700" u="none" strike="noStrike" dirty="0" smtClean="0">
                          <a:effectLst/>
                        </a:rPr>
                        <a:t>not a </a:t>
                      </a:r>
                      <a:r>
                        <a:rPr lang="en-US" sz="1700" u="none" strike="noStrike" dirty="0">
                          <a:effectLst/>
                        </a:rPr>
                        <a:t>data collection form.</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Copy </a:t>
                      </a:r>
                      <a:r>
                        <a:rPr lang="en-US" sz="1700" b="1" u="none" strike="noStrike" dirty="0" smtClean="0">
                          <a:effectLst/>
                        </a:rPr>
                        <a:t>other surveys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Survey </a:t>
                      </a:r>
                      <a:r>
                        <a:rPr lang="en-US" sz="1700" b="1" u="none" strike="noStrike" dirty="0" smtClean="0">
                          <a:effectLst/>
                        </a:rPr>
                        <a:t>templates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Branching </a:t>
                      </a:r>
                      <a:r>
                        <a:rPr lang="en-US" sz="1700" b="1" u="none" strike="noStrike" dirty="0" smtClean="0">
                          <a:effectLst/>
                        </a:rPr>
                        <a:t>logic</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u="none" strike="noStrike" dirty="0">
                          <a:effectLst/>
                        </a:rPr>
                        <a:t>Branching logic for individual </a:t>
                      </a:r>
                      <a:r>
                        <a:rPr lang="en-US" sz="1700" u="none" strike="noStrike" dirty="0" smtClean="0">
                          <a:effectLst/>
                        </a:rPr>
                        <a:t>Qs.</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u="none" strike="noStrike" dirty="0">
                          <a:effectLst/>
                        </a:rPr>
                        <a:t>Branching </a:t>
                      </a:r>
                      <a:r>
                        <a:rPr lang="en-US" sz="1700" u="none" strike="noStrike" dirty="0" smtClean="0">
                          <a:effectLst/>
                        </a:rPr>
                        <a:t>for </a:t>
                      </a:r>
                      <a:r>
                        <a:rPr lang="en-US" sz="1700" u="none" strike="noStrike" dirty="0">
                          <a:effectLst/>
                        </a:rPr>
                        <a:t>individual </a:t>
                      </a:r>
                      <a:r>
                        <a:rPr lang="en-US" sz="1700" u="none" strike="noStrike" dirty="0" smtClean="0">
                          <a:effectLst/>
                        </a:rPr>
                        <a:t>Qs and </a:t>
                      </a:r>
                      <a:r>
                        <a:rPr lang="en-US" sz="1700" u="none" strike="noStrike" dirty="0">
                          <a:effectLst/>
                        </a:rPr>
                        <a:t>for groups of </a:t>
                      </a:r>
                      <a:r>
                        <a:rPr lang="en-US" sz="1700" u="none" strike="noStrike" dirty="0" smtClean="0">
                          <a:effectLst/>
                        </a:rPr>
                        <a:t>Qs.</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700" b="1" u="none" strike="noStrike" dirty="0" smtClean="0">
                          <a:effectLst/>
                        </a:rPr>
                        <a:t>Audio capabilities</a:t>
                      </a:r>
                      <a:endParaRPr lang="en-US" sz="1700" b="1" i="0" u="none" strike="noStrike" dirty="0" smtClean="0">
                        <a:solidFill>
                          <a:srgbClr val="000000"/>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u="none" strike="noStrike" dirty="0">
                          <a:effectLst/>
                        </a:rPr>
                        <a:t>Done via html</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sz="1700" dirty="0" smtClean="0"/>
                        <a:t>?</a:t>
                      </a:r>
                      <a:endParaRPr lang="en-US" sz="1700" dirty="0"/>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a:effectLst/>
                        </a:rPr>
                        <a:t>Expiration capabilities: </a:t>
                      </a:r>
                      <a:r>
                        <a:rPr lang="en-US" sz="1700" b="1" u="none" strike="noStrike" dirty="0" smtClean="0">
                          <a:effectLst/>
                        </a:rPr>
                        <a:t/>
                      </a:r>
                      <a:br>
                        <a:rPr lang="en-US" sz="1700" b="1" u="none" strike="noStrike" dirty="0" smtClean="0">
                          <a:effectLst/>
                        </a:rPr>
                      </a:br>
                      <a:r>
                        <a:rPr lang="en-US" sz="1700" b="1" u="none" strike="noStrike" dirty="0" smtClean="0">
                          <a:effectLst/>
                        </a:rPr>
                        <a:t>(</a:t>
                      </a:r>
                      <a:r>
                        <a:rPr lang="en-US" sz="1700" b="1" u="none" strike="noStrike" dirty="0" err="1" smtClean="0">
                          <a:effectLst/>
                        </a:rPr>
                        <a:t>eg</a:t>
                      </a:r>
                      <a:r>
                        <a:rPr lang="en-US" sz="1700" b="1" u="none" strike="noStrike" dirty="0" smtClean="0">
                          <a:effectLst/>
                        </a:rPr>
                        <a:t>, </a:t>
                      </a:r>
                      <a:r>
                        <a:rPr lang="en-US" sz="1700" b="1" u="none" strike="noStrike" dirty="0">
                          <a:effectLst/>
                        </a:rPr>
                        <a:t>1 week to respond)</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700" b="0" i="0" u="none" strike="noStrike" dirty="0" smtClean="0">
                          <a:solidFill>
                            <a:schemeClr val="tx1">
                              <a:lumMod val="50000"/>
                              <a:lumOff val="50000"/>
                            </a:schemeClr>
                          </a:solidFill>
                          <a:effectLst/>
                          <a:latin typeface="Calibri"/>
                        </a:rPr>
                        <a:t>n</a:t>
                      </a:r>
                      <a:endParaRPr lang="en-US" sz="1700" b="0" i="0" u="none" strike="noStrike" dirty="0">
                        <a:solidFill>
                          <a:schemeClr val="tx1">
                            <a:lumMod val="50000"/>
                            <a:lumOff val="50000"/>
                          </a:schemeClr>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u="none" strike="noStrike" dirty="0">
                          <a:effectLst/>
                        </a:rPr>
                        <a:t>Spell </a:t>
                      </a:r>
                      <a:r>
                        <a:rPr lang="en-US" sz="1700" b="1" u="none" strike="noStrike" dirty="0" smtClean="0">
                          <a:effectLst/>
                        </a:rPr>
                        <a:t>check</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31024">
                <a:tc>
                  <a:txBody>
                    <a:bodyPr/>
                    <a:lstStyle/>
                    <a:p>
                      <a:pPr algn="l" fontAlgn="b"/>
                      <a:r>
                        <a:rPr lang="en-US" sz="1700" b="1" u="none" strike="noStrike" dirty="0">
                          <a:effectLst/>
                        </a:rPr>
                        <a:t>API</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231024">
                <a:tc>
                  <a:txBody>
                    <a:bodyPr/>
                    <a:lstStyle/>
                    <a:p>
                      <a:pPr algn="l" fontAlgn="b"/>
                      <a:r>
                        <a:rPr lang="en-US" sz="1700" b="1" i="0" u="none" strike="noStrike" dirty="0" smtClean="0">
                          <a:solidFill>
                            <a:srgbClr val="000000"/>
                          </a:solidFill>
                          <a:effectLst/>
                          <a:latin typeface="Calibri"/>
                        </a:rPr>
                        <a:t>Free to </a:t>
                      </a:r>
                      <a:r>
                        <a:rPr lang="en-US" sz="1700" b="1" i="0" u="none" strike="noStrike" smtClean="0">
                          <a:solidFill>
                            <a:srgbClr val="000000"/>
                          </a:solidFill>
                          <a:effectLst/>
                          <a:latin typeface="Calibri"/>
                        </a:rPr>
                        <a:t>academic institutions</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1" i="0" u="none" strike="noStrike" dirty="0" smtClean="0">
                          <a:solidFill>
                            <a:schemeClr val="dk1"/>
                          </a:solidFill>
                          <a:effectLst/>
                          <a:latin typeface="+mn-lt"/>
                        </a:rPr>
                        <a:t>Y</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en-US" sz="1700" b="0" i="0" u="none" strike="noStrike" dirty="0" smtClean="0">
                          <a:solidFill>
                            <a:schemeClr val="tx1">
                              <a:lumMod val="50000"/>
                              <a:lumOff val="50000"/>
                            </a:schemeClr>
                          </a:solidFill>
                          <a:effectLst/>
                          <a:latin typeface="+mn-lt"/>
                        </a:rPr>
                        <a:t>n?</a:t>
                      </a:r>
                      <a:endParaRPr lang="en-US" sz="1700" b="0" i="0" u="none" strike="noStrike" dirty="0">
                        <a:solidFill>
                          <a:schemeClr val="tx1">
                            <a:lumMod val="50000"/>
                            <a:lumOff val="50000"/>
                          </a:schemeClr>
                        </a:solidFill>
                        <a:effectLst/>
                        <a:latin typeface="+mn-lt"/>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453042">
                <a:tc>
                  <a:txBody>
                    <a:bodyPr/>
                    <a:lstStyle/>
                    <a:p>
                      <a:pPr algn="l" fontAlgn="b"/>
                      <a:r>
                        <a:rPr lang="en-US" sz="1700" b="1" u="none" strike="noStrike" dirty="0">
                          <a:effectLst/>
                        </a:rPr>
                        <a:t>Offline </a:t>
                      </a:r>
                      <a:r>
                        <a:rPr lang="en-US" sz="1700" b="1" u="none" strike="noStrike" dirty="0" smtClean="0">
                          <a:effectLst/>
                        </a:rPr>
                        <a:t>data </a:t>
                      </a:r>
                      <a:r>
                        <a:rPr lang="en-US" sz="1700" b="1" u="none" strike="noStrike" dirty="0">
                          <a:effectLst/>
                        </a:rPr>
                        <a:t>capture</a:t>
                      </a:r>
                      <a:endParaRPr lang="en-US" sz="1700" b="1"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gridSpan="2">
                  <a:txBody>
                    <a:bodyPr/>
                    <a:lstStyle/>
                    <a:p>
                      <a:pPr algn="ctr" fontAlgn="b"/>
                      <a:r>
                        <a:rPr lang="en-US" sz="1700" u="none" strike="noStrike" dirty="0">
                          <a:effectLst/>
                        </a:rPr>
                        <a:t>Currently, there is not an official REDCap offline data capture component.  However, CCAN has created an "in-house" off-line version of REDCap that is currently in use.</a:t>
                      </a:r>
                      <a:endParaRPr lang="en-US" sz="1700" b="0" i="0" u="none" strike="noStrike" dirty="0">
                        <a:solidFill>
                          <a:srgbClr val="000000"/>
                        </a:solidFill>
                        <a:effectLst/>
                        <a:latin typeface="Calibri"/>
                      </a:endParaRPr>
                    </a:p>
                  </a:txBody>
                  <a:tcPr marL="7419" marR="7419" marT="7419"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tr>
            </a:tbl>
          </a:graphicData>
        </a:graphic>
      </p:graphicFrame>
      <p:sp>
        <p:nvSpPr>
          <p:cNvPr id="2" name="TextBox 1"/>
          <p:cNvSpPr txBox="1"/>
          <p:nvPr/>
        </p:nvSpPr>
        <p:spPr>
          <a:xfrm>
            <a:off x="0" y="6019800"/>
            <a:ext cx="9148259" cy="830997"/>
          </a:xfrm>
          <a:prstGeom prst="rect">
            <a:avLst/>
          </a:prstGeom>
          <a:noFill/>
        </p:spPr>
        <p:txBody>
          <a:bodyPr wrap="square" rtlCol="0">
            <a:spAutoFit/>
          </a:bodyPr>
          <a:lstStyle/>
          <a:p>
            <a:pPr algn="ctr"/>
            <a:r>
              <a:rPr lang="en-US" sz="2400" dirty="0" smtClean="0"/>
              <a:t>Our exposure to </a:t>
            </a:r>
            <a:r>
              <a:rPr lang="en-US" sz="2400" dirty="0" err="1" smtClean="0"/>
              <a:t>Qualtrics</a:t>
            </a:r>
            <a:r>
              <a:rPr lang="en-US" sz="2400" dirty="0" smtClean="0"/>
              <a:t> is limited.</a:t>
            </a:r>
            <a:br>
              <a:rPr lang="en-US" sz="2400" dirty="0" smtClean="0"/>
            </a:br>
            <a:r>
              <a:rPr lang="en-US" sz="2400" dirty="0" smtClean="0"/>
              <a:t>Please don’t interpret this as the authoritative guide.</a:t>
            </a:r>
            <a:endParaRPr lang="en-US" sz="2400" dirty="0"/>
          </a:p>
        </p:txBody>
      </p:sp>
    </p:spTree>
    <p:extLst>
      <p:ext uri="{BB962C8B-B14F-4D97-AF65-F5344CB8AC3E}">
        <p14:creationId xmlns:p14="http://schemas.microsoft.com/office/powerpoint/2010/main" val="2757940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sp>
        <p:nvSpPr>
          <p:cNvPr id="3" name="Content Placeholder 2"/>
          <p:cNvSpPr>
            <a:spLocks noGrp="1"/>
          </p:cNvSpPr>
          <p:nvPr>
            <p:ph idx="1"/>
          </p:nvPr>
        </p:nvSpPr>
        <p:spPr/>
        <p:txBody>
          <a:bodyPr>
            <a:normAutofit fontScale="92500"/>
          </a:bodyPr>
          <a:lstStyle/>
          <a:p>
            <a:r>
              <a:rPr lang="en-US" dirty="0"/>
              <a:t>2004 Needs Assessment</a:t>
            </a:r>
          </a:p>
          <a:p>
            <a:pPr lvl="1"/>
            <a:r>
              <a:rPr lang="en-US" dirty="0"/>
              <a:t>Researchers needed help managing data for </a:t>
            </a:r>
            <a:r>
              <a:rPr lang="en-US" dirty="0" smtClean="0"/>
              <a:t>small/medium </a:t>
            </a:r>
            <a:r>
              <a:rPr lang="en-US" dirty="0"/>
              <a:t>sized non-trial </a:t>
            </a:r>
            <a:r>
              <a:rPr lang="en-US" dirty="0" smtClean="0"/>
              <a:t>research projects </a:t>
            </a:r>
            <a:r>
              <a:rPr lang="en-US" dirty="0"/>
              <a:t>(pilot, R01, PPG)</a:t>
            </a:r>
          </a:p>
          <a:p>
            <a:r>
              <a:rPr lang="en-US" dirty="0"/>
              <a:t>Hypothesis</a:t>
            </a:r>
          </a:p>
          <a:p>
            <a:pPr lvl="1"/>
            <a:r>
              <a:rPr lang="en-US" dirty="0"/>
              <a:t>Researchers will do the right thing (secure, audit trails, </a:t>
            </a:r>
            <a:r>
              <a:rPr lang="en-US" dirty="0" err="1"/>
              <a:t>etc</a:t>
            </a:r>
            <a:r>
              <a:rPr lang="en-US" dirty="0"/>
              <a:t>) </a:t>
            </a:r>
            <a:r>
              <a:rPr lang="en-US" dirty="0" smtClean="0"/>
              <a:t>if provided </a:t>
            </a:r>
            <a:r>
              <a:rPr lang="en-US" dirty="0"/>
              <a:t>an easy way to get needed tools</a:t>
            </a:r>
          </a:p>
          <a:p>
            <a:r>
              <a:rPr lang="en-US" dirty="0"/>
              <a:t>Problem</a:t>
            </a:r>
          </a:p>
          <a:p>
            <a:pPr lvl="1"/>
            <a:r>
              <a:rPr lang="en-US" dirty="0"/>
              <a:t>Many projects, few resources</a:t>
            </a:r>
          </a:p>
        </p:txBody>
      </p:sp>
      <p:sp>
        <p:nvSpPr>
          <p:cNvPr id="5" name="Rectangle 4"/>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229457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OUHSC REDCap website:</a:t>
            </a:r>
          </a:p>
          <a:p>
            <a:pPr marL="457200" lvl="1" indent="0">
              <a:buNone/>
            </a:pPr>
            <a:r>
              <a:rPr lang="en-US" sz="2400" dirty="0" smtClean="0">
                <a:hlinkClick r:id="rId2"/>
              </a:rPr>
              <a:t>http</a:t>
            </a:r>
            <a:r>
              <a:rPr lang="en-US" sz="2400" dirty="0">
                <a:hlinkClick r:id="rId2"/>
              </a:rPr>
              <a:t>://ouhsc.edu/bbmc</a:t>
            </a:r>
            <a:r>
              <a:rPr lang="en-US" sz="2400" dirty="0" smtClean="0">
                <a:hlinkClick r:id="rId2"/>
              </a:rPr>
              <a:t>/</a:t>
            </a:r>
            <a:r>
              <a:rPr lang="en-US" sz="2400" dirty="0" smtClean="0"/>
              <a:t> and click on REDCap</a:t>
            </a:r>
            <a:endParaRPr lang="en-US" sz="2200" dirty="0"/>
          </a:p>
          <a:p>
            <a:pPr marL="457200" lvl="1" indent="0">
              <a:buNone/>
            </a:pPr>
            <a:endParaRPr lang="en-US" sz="2200" b="1" dirty="0"/>
          </a:p>
        </p:txBody>
      </p:sp>
      <p:pic>
        <p:nvPicPr>
          <p:cNvPr id="4" name="Picture 3"/>
          <p:cNvPicPr>
            <a:picLocks noChangeAspect="1"/>
          </p:cNvPicPr>
          <p:nvPr/>
        </p:nvPicPr>
        <p:blipFill>
          <a:blip r:embed="rId3"/>
          <a:stretch>
            <a:fillRect/>
          </a:stretch>
        </p:blipFill>
        <p:spPr>
          <a:xfrm>
            <a:off x="762000" y="2590800"/>
            <a:ext cx="4656478" cy="2910299"/>
          </a:xfrm>
          <a:prstGeom prst="rect">
            <a:avLst/>
          </a:prstGeom>
        </p:spPr>
      </p:pic>
      <p:cxnSp>
        <p:nvCxnSpPr>
          <p:cNvPr id="9" name="Straight Arrow Connector 8"/>
          <p:cNvCxnSpPr/>
          <p:nvPr/>
        </p:nvCxnSpPr>
        <p:spPr>
          <a:xfrm flipV="1">
            <a:off x="926253" y="4495800"/>
            <a:ext cx="266700" cy="139645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857250" y="4343400"/>
            <a:ext cx="6477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5313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OUHSC REDCap website:</a:t>
            </a:r>
          </a:p>
          <a:p>
            <a:pPr marL="457200" lvl="1" indent="0">
              <a:buNone/>
            </a:pPr>
            <a:r>
              <a:rPr lang="en-US" sz="2400" dirty="0" smtClean="0">
                <a:hlinkClick r:id="rId2"/>
              </a:rPr>
              <a:t>http</a:t>
            </a:r>
            <a:r>
              <a:rPr lang="en-US" sz="2400" dirty="0">
                <a:hlinkClick r:id="rId2"/>
              </a:rPr>
              <a:t>://ouhsc.edu/bbmc</a:t>
            </a:r>
            <a:r>
              <a:rPr lang="en-US" sz="2400" dirty="0" smtClean="0">
                <a:hlinkClick r:id="rId2"/>
              </a:rPr>
              <a:t>/</a:t>
            </a:r>
            <a:r>
              <a:rPr lang="en-US" sz="2400" dirty="0" smtClean="0"/>
              <a:t> and click on About </a:t>
            </a:r>
            <a:r>
              <a:rPr lang="en-US" sz="2400" dirty="0" err="1" smtClean="0"/>
              <a:t>REDCap</a:t>
            </a:r>
            <a:endParaRPr lang="en-US" sz="2200" dirty="0"/>
          </a:p>
          <a:p>
            <a:pPr marL="457200" lvl="1" indent="0">
              <a:buNone/>
            </a:pPr>
            <a:endParaRPr lang="en-US" sz="2200" b="1" dirty="0"/>
          </a:p>
        </p:txBody>
      </p:sp>
      <p:pic>
        <p:nvPicPr>
          <p:cNvPr id="8" name="Picture 7"/>
          <p:cNvPicPr>
            <a:picLocks noChangeAspect="1"/>
          </p:cNvPicPr>
          <p:nvPr/>
        </p:nvPicPr>
        <p:blipFill>
          <a:blip r:embed="rId3"/>
          <a:stretch>
            <a:fillRect/>
          </a:stretch>
        </p:blipFill>
        <p:spPr>
          <a:xfrm>
            <a:off x="762000" y="2590800"/>
            <a:ext cx="4656478" cy="2910299"/>
          </a:xfrm>
          <a:prstGeom prst="rect">
            <a:avLst/>
          </a:prstGeom>
        </p:spPr>
      </p:pic>
      <p:pic>
        <p:nvPicPr>
          <p:cNvPr id="6" name="Picture 5"/>
          <p:cNvPicPr>
            <a:picLocks noChangeAspect="1"/>
          </p:cNvPicPr>
          <p:nvPr/>
        </p:nvPicPr>
        <p:blipFill>
          <a:blip r:embed="rId4"/>
          <a:stretch>
            <a:fillRect/>
          </a:stretch>
        </p:blipFill>
        <p:spPr>
          <a:xfrm>
            <a:off x="2057400" y="3172695"/>
            <a:ext cx="5486400" cy="3437537"/>
          </a:xfrm>
          <a:prstGeom prst="rect">
            <a:avLst/>
          </a:prstGeom>
        </p:spPr>
      </p:pic>
      <p:sp>
        <p:nvSpPr>
          <p:cNvPr id="13" name="Oval 12"/>
          <p:cNvSpPr/>
          <p:nvPr/>
        </p:nvSpPr>
        <p:spPr>
          <a:xfrm>
            <a:off x="2286000" y="5636565"/>
            <a:ext cx="13716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838200" y="6057358"/>
            <a:ext cx="1447800" cy="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123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Free Local </a:t>
            </a:r>
            <a:r>
              <a:rPr lang="en-US" dirty="0" err="1" smtClean="0"/>
              <a:t>REDCap</a:t>
            </a:r>
            <a:r>
              <a:rPr lang="en-US" dirty="0" smtClean="0"/>
              <a:t> Training Available!</a:t>
            </a:r>
          </a:p>
          <a:p>
            <a:endParaRPr lang="en-US" dirty="0" smtClean="0"/>
          </a:p>
          <a:p>
            <a:pPr marL="457200" lvl="1" indent="0">
              <a:buNone/>
            </a:pPr>
            <a:endParaRPr lang="en-US" sz="2200" b="1" dirty="0"/>
          </a:p>
        </p:txBody>
      </p:sp>
      <p:pic>
        <p:nvPicPr>
          <p:cNvPr id="5" name="Picture 4"/>
          <p:cNvPicPr>
            <a:picLocks noChangeAspect="1"/>
          </p:cNvPicPr>
          <p:nvPr/>
        </p:nvPicPr>
        <p:blipFill>
          <a:blip r:embed="rId2"/>
          <a:stretch>
            <a:fillRect/>
          </a:stretch>
        </p:blipFill>
        <p:spPr>
          <a:xfrm>
            <a:off x="762000" y="2028310"/>
            <a:ext cx="6978608" cy="4372489"/>
          </a:xfrm>
          <a:prstGeom prst="rect">
            <a:avLst/>
          </a:prstGeom>
        </p:spPr>
      </p:pic>
    </p:spTree>
    <p:extLst>
      <p:ext uri="{BB962C8B-B14F-4D97-AF65-F5344CB8AC3E}">
        <p14:creationId xmlns:p14="http://schemas.microsoft.com/office/powerpoint/2010/main" val="18420274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Two Live </a:t>
            </a:r>
            <a:r>
              <a:rPr lang="en-US" dirty="0" err="1" smtClean="0"/>
              <a:t>REDCap</a:t>
            </a:r>
            <a:r>
              <a:rPr lang="en-US" dirty="0" smtClean="0"/>
              <a:t> Instances:</a:t>
            </a:r>
          </a:p>
          <a:p>
            <a:pPr marL="457200" lvl="1" indent="0">
              <a:buNone/>
            </a:pPr>
            <a:endParaRPr lang="en-US" sz="2200" b="1" dirty="0"/>
          </a:p>
        </p:txBody>
      </p:sp>
      <p:pic>
        <p:nvPicPr>
          <p:cNvPr id="4" name="Picture 3"/>
          <p:cNvPicPr>
            <a:picLocks noChangeAspect="1"/>
          </p:cNvPicPr>
          <p:nvPr/>
        </p:nvPicPr>
        <p:blipFill>
          <a:blip r:embed="rId2"/>
          <a:stretch>
            <a:fillRect/>
          </a:stretch>
        </p:blipFill>
        <p:spPr>
          <a:xfrm>
            <a:off x="533400" y="2132092"/>
            <a:ext cx="4986306" cy="3124200"/>
          </a:xfrm>
          <a:prstGeom prst="rect">
            <a:avLst/>
          </a:prstGeom>
        </p:spPr>
      </p:pic>
      <p:sp>
        <p:nvSpPr>
          <p:cNvPr id="5" name="Rectangle 4"/>
          <p:cNvSpPr/>
          <p:nvPr/>
        </p:nvSpPr>
        <p:spPr>
          <a:xfrm>
            <a:off x="609600" y="4648200"/>
            <a:ext cx="2550570" cy="646331"/>
          </a:xfrm>
          <a:prstGeom prst="rect">
            <a:avLst/>
          </a:prstGeom>
        </p:spPr>
        <p:txBody>
          <a:bodyPr wrap="none">
            <a:spAutoFit/>
          </a:bodyPr>
          <a:lstStyle/>
          <a:p>
            <a:r>
              <a:rPr lang="en-US" dirty="0" smtClean="0"/>
              <a:t>The BBMC Box</a:t>
            </a:r>
          </a:p>
          <a:p>
            <a:r>
              <a:rPr lang="en-US" dirty="0" smtClean="0"/>
              <a:t>https</a:t>
            </a:r>
            <a:r>
              <a:rPr lang="en-US" dirty="0"/>
              <a:t>://bbmc.ouhsc.edu/</a:t>
            </a:r>
          </a:p>
        </p:txBody>
      </p:sp>
    </p:spTree>
    <p:extLst>
      <p:ext uri="{BB962C8B-B14F-4D97-AF65-F5344CB8AC3E}">
        <p14:creationId xmlns:p14="http://schemas.microsoft.com/office/powerpoint/2010/main" val="27824107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3288BD"/>
          </a:solidFill>
        </p:spPr>
        <p:txBody>
          <a:bodyPr>
            <a:normAutofit/>
          </a:bodyPr>
          <a:lstStyle/>
          <a:p>
            <a:pPr>
              <a:spcBef>
                <a:spcPts val="0"/>
              </a:spcBef>
              <a:defRPr/>
            </a:pPr>
            <a:r>
              <a:rPr lang="en-US" dirty="0" smtClean="0"/>
              <a:t>Accessing OUHSC REDCap</a:t>
            </a:r>
            <a:endParaRPr lang="en-US" sz="3600" dirty="0"/>
          </a:p>
        </p:txBody>
      </p:sp>
      <p:sp>
        <p:nvSpPr>
          <p:cNvPr id="3" name="Content Placeholder 2"/>
          <p:cNvSpPr>
            <a:spLocks noGrp="1"/>
          </p:cNvSpPr>
          <p:nvPr>
            <p:ph idx="1"/>
          </p:nvPr>
        </p:nvSpPr>
        <p:spPr>
          <a:xfrm>
            <a:off x="0" y="1447800"/>
            <a:ext cx="9144000" cy="5410200"/>
          </a:xfrm>
        </p:spPr>
        <p:txBody>
          <a:bodyPr>
            <a:normAutofit/>
          </a:bodyPr>
          <a:lstStyle/>
          <a:p>
            <a:r>
              <a:rPr lang="en-US" dirty="0" smtClean="0"/>
              <a:t>Two Live </a:t>
            </a:r>
            <a:r>
              <a:rPr lang="en-US" dirty="0" err="1" smtClean="0"/>
              <a:t>REDCap</a:t>
            </a:r>
            <a:r>
              <a:rPr lang="en-US" dirty="0" smtClean="0"/>
              <a:t> Instances:</a:t>
            </a:r>
          </a:p>
          <a:p>
            <a:pPr marL="457200" lvl="1" indent="0">
              <a:buNone/>
            </a:pPr>
            <a:endParaRPr lang="en-US" sz="2200" b="1" dirty="0"/>
          </a:p>
        </p:txBody>
      </p:sp>
      <p:pic>
        <p:nvPicPr>
          <p:cNvPr id="4" name="Picture 3"/>
          <p:cNvPicPr>
            <a:picLocks noChangeAspect="1"/>
          </p:cNvPicPr>
          <p:nvPr/>
        </p:nvPicPr>
        <p:blipFill>
          <a:blip r:embed="rId2"/>
          <a:stretch>
            <a:fillRect/>
          </a:stretch>
        </p:blipFill>
        <p:spPr>
          <a:xfrm>
            <a:off x="533400" y="2132092"/>
            <a:ext cx="4986306" cy="3124200"/>
          </a:xfrm>
          <a:prstGeom prst="rect">
            <a:avLst/>
          </a:prstGeom>
        </p:spPr>
      </p:pic>
      <p:pic>
        <p:nvPicPr>
          <p:cNvPr id="11" name="Picture 10"/>
          <p:cNvPicPr>
            <a:picLocks noChangeAspect="1"/>
          </p:cNvPicPr>
          <p:nvPr/>
        </p:nvPicPr>
        <p:blipFill>
          <a:blip r:embed="rId3"/>
          <a:stretch>
            <a:fillRect/>
          </a:stretch>
        </p:blipFill>
        <p:spPr>
          <a:xfrm>
            <a:off x="3124200" y="3047999"/>
            <a:ext cx="5871126" cy="3464223"/>
          </a:xfrm>
          <a:prstGeom prst="rect">
            <a:avLst/>
          </a:prstGeom>
        </p:spPr>
      </p:pic>
      <p:sp>
        <p:nvSpPr>
          <p:cNvPr id="9" name="Rectangle 8"/>
          <p:cNvSpPr/>
          <p:nvPr/>
        </p:nvSpPr>
        <p:spPr>
          <a:xfrm>
            <a:off x="3199938" y="5830669"/>
            <a:ext cx="2667462" cy="646331"/>
          </a:xfrm>
          <a:prstGeom prst="rect">
            <a:avLst/>
          </a:prstGeom>
        </p:spPr>
        <p:txBody>
          <a:bodyPr wrap="none">
            <a:spAutoFit/>
          </a:bodyPr>
          <a:lstStyle/>
          <a:p>
            <a:r>
              <a:rPr lang="en-US" dirty="0" smtClean="0"/>
              <a:t>The Enterprise Box</a:t>
            </a:r>
          </a:p>
          <a:p>
            <a:r>
              <a:rPr lang="en-US" dirty="0" smtClean="0"/>
              <a:t>https</a:t>
            </a:r>
            <a:r>
              <a:rPr lang="en-US" dirty="0"/>
              <a:t>://redcap.ouhsc.edu/</a:t>
            </a:r>
          </a:p>
        </p:txBody>
      </p:sp>
      <p:sp>
        <p:nvSpPr>
          <p:cNvPr id="8" name="Rectangle 7"/>
          <p:cNvSpPr/>
          <p:nvPr/>
        </p:nvSpPr>
        <p:spPr>
          <a:xfrm>
            <a:off x="609600" y="4648200"/>
            <a:ext cx="2550570" cy="646331"/>
          </a:xfrm>
          <a:prstGeom prst="rect">
            <a:avLst/>
          </a:prstGeom>
        </p:spPr>
        <p:txBody>
          <a:bodyPr wrap="none">
            <a:spAutoFit/>
          </a:bodyPr>
          <a:lstStyle/>
          <a:p>
            <a:r>
              <a:rPr lang="en-US" dirty="0" smtClean="0"/>
              <a:t>The BBMC Box</a:t>
            </a:r>
          </a:p>
          <a:p>
            <a:r>
              <a:rPr lang="en-US" dirty="0" smtClean="0"/>
              <a:t>https</a:t>
            </a:r>
            <a:r>
              <a:rPr lang="en-US" dirty="0"/>
              <a:t>://bbmc.ouhsc.edu/</a:t>
            </a:r>
          </a:p>
        </p:txBody>
      </p:sp>
    </p:spTree>
    <p:extLst>
      <p:ext uri="{BB962C8B-B14F-4D97-AF65-F5344CB8AC3E}">
        <p14:creationId xmlns:p14="http://schemas.microsoft.com/office/powerpoint/2010/main" val="18363431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5E4FA2"/>
          </a:solidFill>
        </p:spPr>
        <p:txBody>
          <a:bodyPr>
            <a:normAutofit/>
          </a:bodyPr>
          <a:lstStyle/>
          <a:p>
            <a:r>
              <a:rPr lang="en-US" dirty="0" smtClean="0"/>
              <a:t>Intro to Security Concepts</a:t>
            </a:r>
            <a:endParaRPr lang="en-US" dirty="0"/>
          </a:p>
        </p:txBody>
      </p:sp>
      <p:sp>
        <p:nvSpPr>
          <p:cNvPr id="3" name="Content Placeholder 2"/>
          <p:cNvSpPr>
            <a:spLocks noGrp="1"/>
          </p:cNvSpPr>
          <p:nvPr>
            <p:ph idx="1"/>
          </p:nvPr>
        </p:nvSpPr>
        <p:spPr>
          <a:xfrm>
            <a:off x="0" y="1371600"/>
            <a:ext cx="9144000" cy="5257800"/>
          </a:xfrm>
        </p:spPr>
        <p:txBody>
          <a:bodyPr>
            <a:normAutofit fontScale="92500" lnSpcReduction="10000"/>
          </a:bodyPr>
          <a:lstStyle/>
          <a:p>
            <a:r>
              <a:rPr lang="en-US" dirty="0" smtClean="0"/>
              <a:t>College of Medicine has devised a REDCap governance body to oversee data security concerns</a:t>
            </a:r>
          </a:p>
          <a:p>
            <a:pPr lvl="1"/>
            <a:r>
              <a:rPr lang="en-US" dirty="0" smtClean="0"/>
              <a:t>In a nut-shell, looking to see if investigators and staff have proper IRB clearances for storing PHI on REDCap.</a:t>
            </a:r>
          </a:p>
          <a:p>
            <a:pPr lvl="1"/>
            <a:r>
              <a:rPr lang="en-US" dirty="0" smtClean="0"/>
              <a:t>Will provide general advice on secure best practices</a:t>
            </a:r>
            <a:endParaRPr lang="en-US" dirty="0"/>
          </a:p>
          <a:p>
            <a:pPr lvl="1"/>
            <a:r>
              <a:rPr lang="en-US" dirty="0" smtClean="0"/>
              <a:t>To gain access to REDCap, you must have seal of approval of this governance body</a:t>
            </a:r>
          </a:p>
          <a:p>
            <a:pPr lvl="2"/>
            <a:r>
              <a:rPr lang="en-US" dirty="0" smtClean="0"/>
              <a:t>Please visit REDCap website to initiate request and review security policies and procedures under Compliance links</a:t>
            </a:r>
            <a:endParaRPr lang="en-US" sz="2000" dirty="0" smtClean="0"/>
          </a:p>
          <a:p>
            <a:pPr marL="914400" lvl="2" indent="0">
              <a:buNone/>
            </a:pPr>
            <a:r>
              <a:rPr lang="en-US" sz="2000" u="sng" dirty="0" smtClean="0">
                <a:hlinkClick r:id="rId2"/>
              </a:rPr>
              <a:t>https</a:t>
            </a:r>
            <a:r>
              <a:rPr lang="en-US" sz="2000" u="sng" dirty="0">
                <a:hlinkClick r:id="rId2"/>
              </a:rPr>
              <a:t>://</a:t>
            </a:r>
            <a:r>
              <a:rPr lang="en-US" sz="2000" u="sng" dirty="0" smtClean="0">
                <a:hlinkClick r:id="rId2"/>
              </a:rPr>
              <a:t>miechvprojects.ouhsc.edu/redcap/BBMC/redcap.html</a:t>
            </a:r>
            <a:endParaRPr lang="en-US" sz="2000" u="sng" dirty="0" smtClean="0"/>
          </a:p>
          <a:p>
            <a:pPr lvl="2"/>
            <a:r>
              <a:rPr lang="en-US" sz="2000" dirty="0" smtClean="0"/>
              <a:t>After request is initiated, the REDCap Appropriate Use Policy must be reviewed and the REDCap Data Use Agreement must be signed (BBMC will circulate after request is made)</a:t>
            </a:r>
          </a:p>
          <a:p>
            <a:pPr marL="914400" lvl="2" indent="0">
              <a:buNone/>
            </a:pPr>
            <a:r>
              <a:rPr lang="en-US" sz="2100" dirty="0">
                <a:hlinkClick r:id="rId3"/>
              </a:rPr>
              <a:t>https://</a:t>
            </a:r>
            <a:r>
              <a:rPr lang="en-US" sz="2100" dirty="0" smtClean="0">
                <a:hlinkClick r:id="rId3"/>
              </a:rPr>
              <a:t>miechvprojects.ouhsc.edu/redcap</a:t>
            </a:r>
            <a:r>
              <a:rPr lang="en-US" sz="2100" dirty="0" smtClean="0"/>
              <a:t> </a:t>
            </a:r>
          </a:p>
          <a:p>
            <a:pPr marL="914400" lvl="2" indent="0">
              <a:buNone/>
            </a:pPr>
            <a:endParaRPr lang="en-US" dirty="0" smtClean="0"/>
          </a:p>
        </p:txBody>
      </p:sp>
    </p:spTree>
    <p:extLst>
      <p:ext uri="{BB962C8B-B14F-4D97-AF65-F5344CB8AC3E}">
        <p14:creationId xmlns:p14="http://schemas.microsoft.com/office/powerpoint/2010/main" val="21522178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75000"/>
            </a:schemeClr>
          </a:solidFill>
        </p:spPr>
        <p:txBody>
          <a:bodyPr>
            <a:normAutofit/>
          </a:bodyPr>
          <a:lstStyle/>
          <a:p>
            <a:r>
              <a:rPr lang="en-US" dirty="0"/>
              <a:t>Citing REDCap in </a:t>
            </a:r>
            <a:r>
              <a:rPr lang="en-US" dirty="0" smtClean="0"/>
              <a:t>Grants/IRB</a:t>
            </a:r>
            <a:endParaRPr lang="en-US" dirty="0"/>
          </a:p>
        </p:txBody>
      </p:sp>
      <p:sp>
        <p:nvSpPr>
          <p:cNvPr id="3" name="Content Placeholder 2"/>
          <p:cNvSpPr>
            <a:spLocks noGrp="1"/>
          </p:cNvSpPr>
          <p:nvPr>
            <p:ph idx="1"/>
          </p:nvPr>
        </p:nvSpPr>
        <p:spPr>
          <a:xfrm>
            <a:off x="0" y="914400"/>
            <a:ext cx="9144000" cy="5943600"/>
          </a:xfrm>
        </p:spPr>
        <p:txBody>
          <a:bodyPr>
            <a:normAutofit fontScale="62500" lnSpcReduction="20000"/>
          </a:bodyPr>
          <a:lstStyle/>
          <a:p>
            <a:r>
              <a:rPr lang="en-US" dirty="0" smtClean="0"/>
              <a:t>How should I describe REDCap in grant or IRB applications?</a:t>
            </a:r>
          </a:p>
          <a:p>
            <a:pPr lvl="1"/>
            <a:r>
              <a:rPr lang="en-US" dirty="0">
                <a:solidFill>
                  <a:schemeClr val="bg1">
                    <a:lumMod val="50000"/>
                  </a:schemeClr>
                </a:solidFill>
              </a:rPr>
              <a:t>Data for this study will be entered into </a:t>
            </a:r>
            <a:r>
              <a:rPr lang="en-US" dirty="0" err="1">
                <a:solidFill>
                  <a:schemeClr val="bg1">
                    <a:lumMod val="50000"/>
                  </a:schemeClr>
                </a:solidFill>
              </a:rPr>
              <a:t>REDCap</a:t>
            </a:r>
            <a:r>
              <a:rPr lang="en-US" dirty="0">
                <a:solidFill>
                  <a:schemeClr val="bg1">
                    <a:lumMod val="50000"/>
                  </a:schemeClr>
                </a:solidFill>
              </a:rPr>
              <a:t>, a database software system developed by Vanderbilt University for electronic collection and management of research and clinical trial data. </a:t>
            </a:r>
            <a:r>
              <a:rPr lang="en-US" dirty="0" err="1">
                <a:solidFill>
                  <a:schemeClr val="bg1">
                    <a:lumMod val="50000"/>
                  </a:schemeClr>
                </a:solidFill>
              </a:rPr>
              <a:t>REDCap</a:t>
            </a:r>
            <a:r>
              <a:rPr lang="en-US" dirty="0">
                <a:solidFill>
                  <a:schemeClr val="bg1">
                    <a:lumMod val="50000"/>
                  </a:schemeClr>
                </a:solidFill>
              </a:rPr>
              <a:t> uses a MySQL database via secure web interface with data checks used during data entry to ensure data quality.  </a:t>
            </a:r>
            <a:r>
              <a:rPr lang="en-US" dirty="0" err="1">
                <a:solidFill>
                  <a:schemeClr val="bg1">
                    <a:lumMod val="50000"/>
                  </a:schemeClr>
                </a:solidFill>
              </a:rPr>
              <a:t>REDCap</a:t>
            </a:r>
            <a:r>
              <a:rPr lang="en-US" dirty="0">
                <a:solidFill>
                  <a:schemeClr val="bg1">
                    <a:lumMod val="50000"/>
                  </a:schemeClr>
                </a:solidFill>
              </a:rPr>
              <a:t> includes a complete suite of features to support HIPAA and FERPA compliance, including a full audit trail, user-based privileges, and integration with the institutional LDAP server.  </a:t>
            </a:r>
            <a:r>
              <a:rPr lang="en-US" dirty="0" err="1">
                <a:solidFill>
                  <a:schemeClr val="bg1">
                    <a:lumMod val="50000"/>
                  </a:schemeClr>
                </a:solidFill>
              </a:rPr>
              <a:t>REDCap</a:t>
            </a:r>
            <a:r>
              <a:rPr lang="en-US" dirty="0">
                <a:solidFill>
                  <a:schemeClr val="bg1">
                    <a:lumMod val="50000"/>
                  </a:schemeClr>
                </a:solidFill>
              </a:rPr>
              <a:t> also enables automated export mechanism to common statistical packages (SPSS, SAS, Stata, R/S-Plus), simultaneous multi-user and multi-site access, full control over individual-level data access permissions, and remote survey and form-based data capture methods.  </a:t>
            </a:r>
            <a:r>
              <a:rPr lang="en-US" dirty="0" err="1">
                <a:solidFill>
                  <a:schemeClr val="bg1">
                    <a:lumMod val="50000"/>
                  </a:schemeClr>
                </a:solidFill>
              </a:rPr>
              <a:t>REDCap</a:t>
            </a:r>
            <a:r>
              <a:rPr lang="en-US" dirty="0">
                <a:solidFill>
                  <a:schemeClr val="bg1">
                    <a:lumMod val="50000"/>
                  </a:schemeClr>
                </a:solidFill>
              </a:rPr>
              <a:t> technical support is provided by the Biomedical and Behavioral Methodology Core of the Department of Pediatrics, College of Medicine.  The MySQL database and the web server will both be housed on secure servers operated by University of Oklahoma Health Sciences Center Information Technology.  The entire database system exists on virtual servers that reside in a high availability cluster, and in the event of a hardware related problem, these databases will simply relocate to another server location in the cluster.  The database servers are configured for nightly exports that are then backed up using an enterprise backup solution.  Backups are retained for up to 90 days.  The OUHSC IT servers provide a stable, secure, well-maintained high-capacity data storage environment, and both </a:t>
            </a:r>
            <a:r>
              <a:rPr lang="en-US" dirty="0" err="1">
                <a:solidFill>
                  <a:schemeClr val="bg1">
                    <a:lumMod val="50000"/>
                  </a:schemeClr>
                </a:solidFill>
              </a:rPr>
              <a:t>REDCap</a:t>
            </a:r>
            <a:r>
              <a:rPr lang="en-US" dirty="0">
                <a:solidFill>
                  <a:schemeClr val="bg1">
                    <a:lumMod val="50000"/>
                  </a:schemeClr>
                </a:solidFill>
              </a:rPr>
              <a:t> and MySQL are widely-used, powerful, reliable, well-supported systems.  Access to the study’s data in </a:t>
            </a:r>
            <a:r>
              <a:rPr lang="en-US" dirty="0" err="1">
                <a:solidFill>
                  <a:schemeClr val="bg1">
                    <a:lumMod val="50000"/>
                  </a:schemeClr>
                </a:solidFill>
              </a:rPr>
              <a:t>REDCap</a:t>
            </a:r>
            <a:r>
              <a:rPr lang="en-US" dirty="0">
                <a:solidFill>
                  <a:schemeClr val="bg1">
                    <a:lumMod val="50000"/>
                  </a:schemeClr>
                </a:solidFill>
              </a:rPr>
              <a:t> will be restricted to the members of the study team by username and password.</a:t>
            </a:r>
            <a:endParaRPr lang="en-US" dirty="0" smtClean="0">
              <a:solidFill>
                <a:schemeClr val="bg1">
                  <a:lumMod val="50000"/>
                </a:schemeClr>
              </a:solidFill>
            </a:endParaRPr>
          </a:p>
        </p:txBody>
      </p:sp>
    </p:spTree>
    <p:extLst>
      <p:ext uri="{BB962C8B-B14F-4D97-AF65-F5344CB8AC3E}">
        <p14:creationId xmlns:p14="http://schemas.microsoft.com/office/powerpoint/2010/main" val="34490574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75000"/>
            </a:schemeClr>
          </a:solidFill>
        </p:spPr>
        <p:txBody>
          <a:bodyPr>
            <a:normAutofit/>
          </a:bodyPr>
          <a:lstStyle/>
          <a:p>
            <a:r>
              <a:rPr lang="en-US" dirty="0" smtClean="0"/>
              <a:t>Citing REDCap in Manuscripts</a:t>
            </a:r>
            <a:endParaRPr lang="en-US" dirty="0"/>
          </a:p>
        </p:txBody>
      </p:sp>
      <p:sp>
        <p:nvSpPr>
          <p:cNvPr id="3" name="Content Placeholder 2"/>
          <p:cNvSpPr>
            <a:spLocks noGrp="1"/>
          </p:cNvSpPr>
          <p:nvPr>
            <p:ph idx="1"/>
          </p:nvPr>
        </p:nvSpPr>
        <p:spPr>
          <a:xfrm>
            <a:off x="0" y="914400"/>
            <a:ext cx="9144000" cy="5943600"/>
          </a:xfrm>
        </p:spPr>
        <p:txBody>
          <a:bodyPr>
            <a:normAutofit fontScale="85000" lnSpcReduction="20000"/>
          </a:bodyPr>
          <a:lstStyle/>
          <a:p>
            <a:r>
              <a:rPr lang="en-US" dirty="0" smtClean="0"/>
              <a:t>How should I cite REDCap in study manuscripts?</a:t>
            </a:r>
          </a:p>
          <a:p>
            <a:pPr lvl="1"/>
            <a:r>
              <a:rPr lang="en-US" dirty="0" smtClean="0">
                <a:solidFill>
                  <a:schemeClr val="bg1">
                    <a:lumMod val="50000"/>
                  </a:schemeClr>
                </a:solidFill>
              </a:rPr>
              <a:t>Study </a:t>
            </a:r>
            <a:r>
              <a:rPr lang="en-US" dirty="0">
                <a:solidFill>
                  <a:schemeClr val="bg1">
                    <a:lumMod val="50000"/>
                  </a:schemeClr>
                </a:solidFill>
              </a:rPr>
              <a:t>data were collected and managed using REDCap electronic data capture tools hosted at </a:t>
            </a:r>
            <a:r>
              <a:rPr lang="en-US" dirty="0" smtClean="0">
                <a:solidFill>
                  <a:schemeClr val="bg1">
                    <a:lumMod val="50000"/>
                  </a:schemeClr>
                </a:solidFill>
              </a:rPr>
              <a:t>the University of Oklahoma Health Sciences Center.</a:t>
            </a:r>
            <a:r>
              <a:rPr lang="en-US" baseline="30000" dirty="0" smtClean="0">
                <a:solidFill>
                  <a:schemeClr val="bg1">
                    <a:lumMod val="50000"/>
                  </a:schemeClr>
                </a:solidFill>
              </a:rPr>
              <a:t>1</a:t>
            </a:r>
            <a:r>
              <a:rPr lang="en-US" dirty="0">
                <a:solidFill>
                  <a:schemeClr val="bg1">
                    <a:lumMod val="50000"/>
                  </a:schemeClr>
                </a:solidFill>
              </a:rPr>
              <a:t> REDCap (Research Electronic Data Capture) is a secure, web-based application designed to support data capture for research studies, providing: 1) an intuitive interface for validated data entry; 2) audit trails for tracking data manipulation and export procedures; 3) automated export procedures for seamless data downloads to common statistical packages; and 4) procedures for importing data from external sources</a:t>
            </a:r>
            <a:r>
              <a:rPr lang="en-US" dirty="0" smtClean="0">
                <a:solidFill>
                  <a:schemeClr val="bg1">
                    <a:lumMod val="50000"/>
                  </a:schemeClr>
                </a:solidFill>
              </a:rPr>
              <a:t>.</a:t>
            </a:r>
          </a:p>
          <a:p>
            <a:pPr lvl="1"/>
            <a:endParaRPr lang="en-US" dirty="0">
              <a:solidFill>
                <a:schemeClr val="bg1">
                  <a:lumMod val="50000"/>
                </a:schemeClr>
              </a:solidFill>
            </a:endParaRPr>
          </a:p>
          <a:p>
            <a:pPr marL="457200" lvl="1" indent="0">
              <a:buNone/>
            </a:pPr>
            <a:r>
              <a:rPr lang="en-US" baseline="30000" dirty="0" smtClean="0">
                <a:solidFill>
                  <a:schemeClr val="bg1">
                    <a:lumMod val="50000"/>
                  </a:schemeClr>
                </a:solidFill>
              </a:rPr>
              <a:t>1</a:t>
            </a:r>
            <a:r>
              <a:rPr lang="en-US" dirty="0" smtClean="0">
                <a:solidFill>
                  <a:schemeClr val="bg1">
                    <a:lumMod val="50000"/>
                  </a:schemeClr>
                </a:solidFill>
              </a:rPr>
              <a:t> Paul A. Harris, Robert Taylor, Robert </a:t>
            </a:r>
            <a:r>
              <a:rPr lang="en-US" dirty="0" err="1" smtClean="0">
                <a:solidFill>
                  <a:schemeClr val="bg1">
                    <a:lumMod val="50000"/>
                  </a:schemeClr>
                </a:solidFill>
              </a:rPr>
              <a:t>Thielke</a:t>
            </a:r>
            <a:r>
              <a:rPr lang="en-US" dirty="0" smtClean="0">
                <a:solidFill>
                  <a:schemeClr val="bg1">
                    <a:lumMod val="50000"/>
                  </a:schemeClr>
                </a:solidFill>
              </a:rPr>
              <a:t>, Jonathon Payne, Nathaniel Gonzalez, Jose G. </a:t>
            </a:r>
            <a:r>
              <a:rPr lang="en-US" dirty="0" err="1" smtClean="0">
                <a:solidFill>
                  <a:schemeClr val="bg1">
                    <a:lumMod val="50000"/>
                  </a:schemeClr>
                </a:solidFill>
              </a:rPr>
              <a:t>Conde</a:t>
            </a:r>
            <a:r>
              <a:rPr lang="en-US" dirty="0" smtClean="0">
                <a:solidFill>
                  <a:schemeClr val="bg1">
                    <a:lumMod val="50000"/>
                  </a:schemeClr>
                </a:solidFill>
              </a:rPr>
              <a:t>, Research electronic data capture (REDCap) - A metadata-driven methodology and workflow process for providing translational research informatics support, J Biomed Inform. 2009 Apr; 42(2): 377-81. Link to article: </a:t>
            </a:r>
            <a:r>
              <a:rPr lang="en-US" u="sng" dirty="0">
                <a:hlinkClick r:id="rId2"/>
              </a:rPr>
              <a:t>http://dx.doi.org/10.1016/j.jbi.2008.08.010</a:t>
            </a:r>
            <a:endParaRPr lang="en-US" baseline="30000" dirty="0" smtClean="0">
              <a:solidFill>
                <a:schemeClr val="bg1">
                  <a:lumMod val="50000"/>
                </a:schemeClr>
              </a:solidFill>
            </a:endParaRPr>
          </a:p>
        </p:txBody>
      </p:sp>
    </p:spTree>
    <p:extLst>
      <p:ext uri="{BB962C8B-B14F-4D97-AF65-F5344CB8AC3E}">
        <p14:creationId xmlns:p14="http://schemas.microsoft.com/office/powerpoint/2010/main" val="37210504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267325"/>
            <a:ext cx="7772400" cy="1362075"/>
          </a:xfrm>
        </p:spPr>
        <p:txBody>
          <a:bodyPr/>
          <a:lstStyle/>
          <a:p>
            <a:r>
              <a:rPr lang="en-US" dirty="0" smtClean="0"/>
              <a:t>Thank You!</a:t>
            </a:r>
            <a:endParaRPr lang="en-US" dirty="0"/>
          </a:p>
        </p:txBody>
      </p:sp>
      <p:sp>
        <p:nvSpPr>
          <p:cNvPr id="3" name="Text Placeholder 2"/>
          <p:cNvSpPr>
            <a:spLocks noGrp="1"/>
          </p:cNvSpPr>
          <p:nvPr>
            <p:ph type="body" idx="1"/>
          </p:nvPr>
        </p:nvSpPr>
        <p:spPr>
          <a:xfrm>
            <a:off x="381000" y="3767138"/>
            <a:ext cx="7772400" cy="1500187"/>
          </a:xfrm>
        </p:spPr>
        <p:txBody>
          <a:bodyPr/>
          <a:lstStyle/>
          <a:p>
            <a:r>
              <a:rPr lang="en-US" dirty="0" smtClean="0"/>
              <a:t>Comments or Questions???</a:t>
            </a:r>
            <a:endParaRPr lang="en-US" dirty="0"/>
          </a:p>
        </p:txBody>
      </p:sp>
      <p:pic>
        <p:nvPicPr>
          <p:cNvPr id="15362" name="Picture 2" descr="RED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9012"/>
            <a:ext cx="2571750" cy="7905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49877" y="3872594"/>
            <a:ext cx="6094123" cy="646331"/>
          </a:xfrm>
          <a:prstGeom prst="rect">
            <a:avLst/>
          </a:prstGeom>
        </p:spPr>
        <p:txBody>
          <a:bodyPr wrap="square">
            <a:spAutoFit/>
          </a:bodyPr>
          <a:lstStyle/>
          <a:p>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Oklahoma Shared Clinical and Translational Resources </a:t>
            </a:r>
            <a:r>
              <a:rPr lang="en-US"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program</a:t>
            </a:r>
          </a:p>
          <a:p>
            <a:endParaRPr lang="en-US" dirty="0"/>
          </a:p>
        </p:txBody>
      </p:sp>
      <p:pic>
        <p:nvPicPr>
          <p:cNvPr id="8" name="Picture 7"/>
          <p:cNvPicPr>
            <a:picLocks noChangeAspect="1"/>
          </p:cNvPicPr>
          <p:nvPr/>
        </p:nvPicPr>
        <p:blipFill>
          <a:blip r:embed="rId3"/>
          <a:stretch>
            <a:fillRect/>
          </a:stretch>
        </p:blipFill>
        <p:spPr>
          <a:xfrm>
            <a:off x="4800600" y="4323534"/>
            <a:ext cx="4088750" cy="93426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1430528"/>
            <a:ext cx="4495810" cy="1798324"/>
          </a:xfrm>
          <a:prstGeom prst="rect">
            <a:avLst/>
          </a:prstGeom>
        </p:spPr>
      </p:pic>
      <p:sp>
        <p:nvSpPr>
          <p:cNvPr id="4" name="Rectangle 3"/>
          <p:cNvSpPr/>
          <p:nvPr/>
        </p:nvSpPr>
        <p:spPr>
          <a:xfrm>
            <a:off x="3326979" y="3244334"/>
            <a:ext cx="2490041" cy="369332"/>
          </a:xfrm>
          <a:prstGeom prst="rect">
            <a:avLst/>
          </a:prstGeom>
        </p:spPr>
        <p:txBody>
          <a:bodyPr wrap="none">
            <a:spAutoFit/>
          </a:bodyPr>
          <a:lstStyle/>
          <a:p>
            <a:r>
              <a:rPr lang="en-US" dirty="0"/>
              <a:t>http://ouhsc.edu/bbmc/</a:t>
            </a:r>
          </a:p>
        </p:txBody>
      </p:sp>
      <p:sp>
        <p:nvSpPr>
          <p:cNvPr id="5" name="Rectangle 4"/>
          <p:cNvSpPr/>
          <p:nvPr/>
        </p:nvSpPr>
        <p:spPr>
          <a:xfrm>
            <a:off x="4571999" y="5339315"/>
            <a:ext cx="3831755" cy="369332"/>
          </a:xfrm>
          <a:prstGeom prst="rect">
            <a:avLst/>
          </a:prstGeom>
        </p:spPr>
        <p:txBody>
          <a:bodyPr wrap="none">
            <a:spAutoFit/>
          </a:bodyPr>
          <a:lstStyle/>
          <a:p>
            <a:r>
              <a:rPr lang="en-US" dirty="0"/>
              <a:t>http://ouhsc.edu/bserdac/projects.asp</a:t>
            </a:r>
          </a:p>
        </p:txBody>
      </p:sp>
      <p:pic>
        <p:nvPicPr>
          <p:cNvPr id="7" name="Picture 6"/>
          <p:cNvPicPr>
            <a:picLocks noChangeAspect="1"/>
          </p:cNvPicPr>
          <p:nvPr/>
        </p:nvPicPr>
        <p:blipFill>
          <a:blip r:embed="rId5"/>
          <a:stretch>
            <a:fillRect/>
          </a:stretch>
        </p:blipFill>
        <p:spPr>
          <a:xfrm>
            <a:off x="7010400" y="381000"/>
            <a:ext cx="1590675" cy="838200"/>
          </a:xfrm>
          <a:prstGeom prst="rect">
            <a:avLst/>
          </a:prstGeom>
        </p:spPr>
      </p:pic>
    </p:spTree>
    <p:extLst>
      <p:ext uri="{BB962C8B-B14F-4D97-AF65-F5344CB8AC3E}">
        <p14:creationId xmlns:p14="http://schemas.microsoft.com/office/powerpoint/2010/main" val="40845099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514600"/>
            <a:ext cx="7772400" cy="1362075"/>
          </a:xfrm>
        </p:spPr>
        <p:txBody>
          <a:bodyPr/>
          <a:lstStyle/>
          <a:p>
            <a:pPr algn="ctr"/>
            <a:r>
              <a:rPr lang="en-US" dirty="0"/>
              <a:t>Advanced Uses of </a:t>
            </a:r>
            <a:r>
              <a:rPr lang="en-US" dirty="0" err="1"/>
              <a:t>REDCap</a:t>
            </a:r>
            <a:r>
              <a:rPr lang="en-US" dirty="0"/>
              <a:t/>
            </a:r>
            <a:br>
              <a:rPr lang="en-US" dirty="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0258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sp>
        <p:nvSpPr>
          <p:cNvPr id="3" name="Content Placeholder 2"/>
          <p:cNvSpPr>
            <a:spLocks noGrp="1"/>
          </p:cNvSpPr>
          <p:nvPr>
            <p:ph idx="1"/>
          </p:nvPr>
        </p:nvSpPr>
        <p:spPr/>
        <p:txBody>
          <a:bodyPr>
            <a:normAutofit fontScale="92500" lnSpcReduction="20000"/>
          </a:bodyPr>
          <a:lstStyle/>
          <a:p>
            <a:r>
              <a:rPr lang="en-US" dirty="0"/>
              <a:t>Solution:</a:t>
            </a:r>
          </a:p>
          <a:p>
            <a:pPr lvl="1"/>
            <a:r>
              <a:rPr lang="en-US" dirty="0"/>
              <a:t>Metadata-driven </a:t>
            </a:r>
            <a:r>
              <a:rPr lang="en-US" dirty="0" smtClean="0"/>
              <a:t>application</a:t>
            </a:r>
          </a:p>
          <a:p>
            <a:pPr marL="457200" lvl="1" indent="0">
              <a:buNone/>
            </a:pPr>
            <a:r>
              <a:rPr lang="en-US" i="1" dirty="0"/>
              <a:t>	</a:t>
            </a:r>
            <a:r>
              <a:rPr lang="en-US" i="1" dirty="0" smtClean="0"/>
              <a:t>(no </a:t>
            </a:r>
            <a:r>
              <a:rPr lang="en-US" i="1" dirty="0"/>
              <a:t>per-project programming</a:t>
            </a:r>
            <a:r>
              <a:rPr lang="en-US" i="1" dirty="0" smtClean="0"/>
              <a:t>)</a:t>
            </a:r>
          </a:p>
          <a:p>
            <a:pPr marL="457200" lvl="1" indent="0">
              <a:buNone/>
            </a:pPr>
            <a:endParaRPr lang="en-US" i="1" dirty="0"/>
          </a:p>
          <a:p>
            <a:r>
              <a:rPr lang="en-US" dirty="0"/>
              <a:t>2004 - First REDCap project operational at Vanderbilt</a:t>
            </a:r>
          </a:p>
          <a:p>
            <a:endParaRPr lang="en-US" dirty="0" smtClean="0"/>
          </a:p>
          <a:p>
            <a:r>
              <a:rPr lang="en-US" dirty="0" smtClean="0"/>
              <a:t>2006 </a:t>
            </a:r>
            <a:r>
              <a:rPr lang="en-US" dirty="0"/>
              <a:t>- REDCap Consortium</a:t>
            </a:r>
          </a:p>
          <a:p>
            <a:pPr lvl="1"/>
            <a:r>
              <a:rPr lang="en-US" dirty="0"/>
              <a:t>Launched REDCap Consortium to share with </a:t>
            </a:r>
            <a:r>
              <a:rPr lang="en-US" dirty="0" smtClean="0"/>
              <a:t>other universities </a:t>
            </a:r>
            <a:r>
              <a:rPr lang="en-US" dirty="0"/>
              <a:t>and foster collaboration for future development</a:t>
            </a:r>
          </a:p>
        </p:txBody>
      </p:sp>
      <p:sp>
        <p:nvSpPr>
          <p:cNvPr id="4" name="Rectangle 3"/>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73522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Project Management with REDCap</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r>
              <a:rPr lang="en-US" dirty="0" smtClean="0"/>
              <a:t>While the original intent of the development of REDCap was to provide researchers with a secure web application for research, a REDCap project can be designed to simultaneously aid in project management and productivity monitoring.</a:t>
            </a:r>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7507619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Productivity Monitoring</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r>
              <a:rPr lang="en-US" dirty="0" smtClean="0"/>
              <a:t>What do you want to monitor?</a:t>
            </a:r>
          </a:p>
          <a:p>
            <a:pPr marL="0" indent="0">
              <a:buNone/>
            </a:pPr>
            <a:endParaRPr lang="en-US" dirty="0" smtClean="0"/>
          </a:p>
          <a:p>
            <a:pPr marL="0" indent="0">
              <a:buNone/>
            </a:pPr>
            <a:r>
              <a:rPr lang="en-US" dirty="0" smtClean="0"/>
              <a:t>Productivity indicators can be incorporated in the original design phase of a REDCap project, or added to an existing project.</a:t>
            </a:r>
          </a:p>
          <a:p>
            <a:pPr marL="0" indent="0">
              <a:buNone/>
            </a:pPr>
            <a:endParaRPr lang="en-US" dirty="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0039351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MIECHV Project Productivity Indicators</a:t>
            </a:r>
            <a:endParaRPr lang="en-US" dirty="0"/>
          </a:p>
        </p:txBody>
      </p:sp>
      <p:sp>
        <p:nvSpPr>
          <p:cNvPr id="3" name="Content Placeholder 2"/>
          <p:cNvSpPr>
            <a:spLocks noGrp="1"/>
          </p:cNvSpPr>
          <p:nvPr>
            <p:ph idx="1"/>
          </p:nvPr>
        </p:nvSpPr>
        <p:spPr>
          <a:xfrm>
            <a:off x="0" y="838200"/>
            <a:ext cx="9144000" cy="6019800"/>
          </a:xfrm>
        </p:spPr>
        <p:txBody>
          <a:bodyPr>
            <a:normAutofit/>
          </a:bodyPr>
          <a:lstStyle/>
          <a:p>
            <a:r>
              <a:rPr lang="en-US" dirty="0" smtClean="0"/>
              <a:t>Community Survey Recruitment</a:t>
            </a:r>
          </a:p>
          <a:p>
            <a:pPr lvl="1">
              <a:buFont typeface="Calibri" pitchFamily="34" charset="0"/>
              <a:buChar char="⁻"/>
            </a:pPr>
            <a:r>
              <a:rPr lang="en-US" dirty="0" smtClean="0"/>
              <a:t>Total recruitment calls made</a:t>
            </a:r>
          </a:p>
          <a:p>
            <a:pPr lvl="1">
              <a:buFont typeface="Calibri" pitchFamily="34" charset="0"/>
              <a:buChar char="⁻"/>
            </a:pPr>
            <a:r>
              <a:rPr lang="en-US" dirty="0" smtClean="0"/>
              <a:t>Time spent on recruitment calls</a:t>
            </a:r>
          </a:p>
          <a:p>
            <a:pPr lvl="1">
              <a:buFont typeface="Calibri" pitchFamily="34" charset="0"/>
              <a:buChar char="⁻"/>
            </a:pPr>
            <a:r>
              <a:rPr lang="en-US" dirty="0" smtClean="0"/>
              <a:t>Average time per recruiting call</a:t>
            </a:r>
          </a:p>
          <a:p>
            <a:pPr lvl="1">
              <a:buFont typeface="Calibri" pitchFamily="34" charset="0"/>
              <a:buChar char="⁻"/>
            </a:pPr>
            <a:r>
              <a:rPr lang="en-US" dirty="0" smtClean="0"/>
              <a:t>Number of recruits who agreed to participate</a:t>
            </a:r>
          </a:p>
          <a:p>
            <a:pPr lvl="1">
              <a:buFont typeface="Calibri" pitchFamily="34" charset="0"/>
              <a:buChar char="⁻"/>
            </a:pPr>
            <a:r>
              <a:rPr lang="en-US" dirty="0" smtClean="0"/>
              <a:t>Percent of recruits who agreed to participate</a:t>
            </a:r>
            <a:endParaRPr lang="en-US" dirty="0"/>
          </a:p>
          <a:p>
            <a:r>
              <a:rPr lang="en-US" dirty="0" smtClean="0"/>
              <a:t>Community Surveying</a:t>
            </a:r>
          </a:p>
          <a:p>
            <a:pPr lvl="1">
              <a:buFont typeface="Calibri" pitchFamily="34" charset="0"/>
              <a:buChar char="⁻"/>
            </a:pPr>
            <a:r>
              <a:rPr lang="en-US" dirty="0" smtClean="0"/>
              <a:t>Total interviews completed</a:t>
            </a:r>
          </a:p>
          <a:p>
            <a:pPr lvl="1">
              <a:buFont typeface="Calibri" pitchFamily="34" charset="0"/>
              <a:buChar char="⁻"/>
            </a:pPr>
            <a:r>
              <a:rPr lang="en-US" dirty="0" smtClean="0"/>
              <a:t>Time spent conducting interviews</a:t>
            </a:r>
          </a:p>
          <a:p>
            <a:pPr lvl="1">
              <a:buFont typeface="Calibri" pitchFamily="34" charset="0"/>
              <a:buChar char="⁻"/>
            </a:pPr>
            <a:r>
              <a:rPr lang="en-US" dirty="0" smtClean="0"/>
              <a:t>Average time per interview</a:t>
            </a: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5348637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(Project Aggregate)</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08759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(6 Month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0001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3812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(7 Day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1525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80764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(Project Aggregate)</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1000125"/>
            <a:ext cx="7513637"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6169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Example Report (4 Week History)</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endParaRPr lang="en-US" dirty="0"/>
          </a:p>
          <a:p>
            <a:pPr marL="0"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159288"/>
            <a:ext cx="7055005" cy="5321808"/>
          </a:xfrm>
          <a:prstGeom prst="rect">
            <a:avLst/>
          </a:prstGeom>
        </p:spPr>
      </p:pic>
    </p:spTree>
    <p:extLst>
      <p:ext uri="{BB962C8B-B14F-4D97-AF65-F5344CB8AC3E}">
        <p14:creationId xmlns:p14="http://schemas.microsoft.com/office/powerpoint/2010/main" val="39591371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chemeClr val="accent6">
              <a:lumMod val="40000"/>
              <a:lumOff val="60000"/>
            </a:schemeClr>
          </a:solidFill>
        </p:spPr>
        <p:txBody>
          <a:bodyPr>
            <a:normAutofit fontScale="90000"/>
          </a:bodyPr>
          <a:lstStyle/>
          <a:p>
            <a:pPr marL="0" indent="0"/>
            <a:r>
              <a:rPr lang="en-US" sz="4900" dirty="0" smtClean="0"/>
              <a:t>REDCap Advantages</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endParaRPr lang="en-US" dirty="0" smtClean="0"/>
          </a:p>
          <a:p>
            <a:r>
              <a:rPr lang="en-US" dirty="0" smtClean="0"/>
              <a:t>Flexibility:</a:t>
            </a:r>
          </a:p>
          <a:p>
            <a:pPr lvl="1">
              <a:buFont typeface="Calibri" pitchFamily="34" charset="0"/>
              <a:buChar char="⁻"/>
            </a:pPr>
            <a:r>
              <a:rPr lang="en-US" dirty="0" smtClean="0"/>
              <a:t>Productivity indicators established by project team</a:t>
            </a:r>
          </a:p>
          <a:p>
            <a:pPr lvl="1">
              <a:buFont typeface="Calibri" pitchFamily="34" charset="0"/>
              <a:buChar char="⁻"/>
            </a:pPr>
            <a:r>
              <a:rPr lang="en-US" dirty="0" smtClean="0"/>
              <a:t>Reporting methods determined by project needs</a:t>
            </a:r>
          </a:p>
          <a:p>
            <a:pPr lvl="1">
              <a:buFont typeface="Calibri" pitchFamily="34" charset="0"/>
              <a:buChar char="⁻"/>
            </a:pPr>
            <a:r>
              <a:rPr lang="en-US" dirty="0" smtClean="0"/>
              <a:t>All aspects are customizable</a:t>
            </a:r>
          </a:p>
          <a:p>
            <a:pPr lvl="1">
              <a:buFont typeface="Calibri" pitchFamily="34" charset="0"/>
              <a:buChar char="⁻"/>
            </a:pPr>
            <a:r>
              <a:rPr lang="en-US" dirty="0" smtClean="0"/>
              <a:t>Current and </a:t>
            </a:r>
            <a:r>
              <a:rPr lang="en-US" smtClean="0"/>
              <a:t>historical reports</a:t>
            </a:r>
            <a:endParaRPr lang="en-US" dirty="0" smtClean="0"/>
          </a:p>
          <a:p>
            <a:pPr marL="0" indent="0">
              <a:buNone/>
            </a:pPr>
            <a:endParaRPr lang="en-US" dirty="0" smtClean="0"/>
          </a:p>
          <a:p>
            <a:r>
              <a:rPr lang="en-US" dirty="0" smtClean="0"/>
              <a:t>Automated:</a:t>
            </a:r>
          </a:p>
          <a:p>
            <a:pPr lvl="1">
              <a:buFont typeface="Calibri" pitchFamily="34" charset="0"/>
              <a:buChar char="⁻"/>
            </a:pPr>
            <a:r>
              <a:rPr lang="en-US" dirty="0" smtClean="0"/>
              <a:t>Not necessary to compile data</a:t>
            </a:r>
            <a:endParaRPr lang="en-US" dirty="0"/>
          </a:p>
          <a:p>
            <a:pPr lvl="1">
              <a:buFont typeface="Calibri" pitchFamily="34" charset="0"/>
              <a:buChar char="⁻"/>
            </a:pPr>
            <a:r>
              <a:rPr lang="en-US" dirty="0" smtClean="0"/>
              <a:t>Real-time data availability</a:t>
            </a:r>
          </a:p>
          <a:p>
            <a:pPr marL="0" indent="0">
              <a:buNone/>
            </a:pP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9216336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a:solidFill>
            <a:srgbClr val="E6F598"/>
          </a:solidFill>
        </p:spPr>
        <p:txBody>
          <a:bodyPr>
            <a:normAutofit fontScale="90000"/>
          </a:bodyPr>
          <a:lstStyle/>
          <a:p>
            <a:pPr>
              <a:spcBef>
                <a:spcPts val="0"/>
              </a:spcBef>
              <a:defRPr/>
            </a:pPr>
            <a:r>
              <a:rPr lang="en-US" dirty="0" smtClean="0"/>
              <a:t>Reports for Outcomes:</a:t>
            </a:r>
            <a:br>
              <a:rPr lang="en-US" dirty="0" smtClean="0"/>
            </a:br>
            <a:r>
              <a:rPr lang="en-US" sz="3600" dirty="0" smtClean="0"/>
              <a:t>within REDCap </a:t>
            </a:r>
            <a:endParaRPr lang="en-US" sz="3600" dirty="0"/>
          </a:p>
        </p:txBody>
      </p:sp>
      <p:sp>
        <p:nvSpPr>
          <p:cNvPr id="3" name="Content Placeholder 2"/>
          <p:cNvSpPr>
            <a:spLocks noGrp="1"/>
          </p:cNvSpPr>
          <p:nvPr>
            <p:ph idx="1"/>
          </p:nvPr>
        </p:nvSpPr>
        <p:spPr>
          <a:xfrm>
            <a:off x="0" y="1295400"/>
            <a:ext cx="4495800" cy="5562600"/>
          </a:xfrm>
        </p:spPr>
        <p:txBody>
          <a:bodyPr>
            <a:normAutofit/>
          </a:bodyPr>
          <a:lstStyle/>
          <a:p>
            <a:pPr marL="0" indent="0">
              <a:buNone/>
            </a:pPr>
            <a:r>
              <a:rPr lang="en-US" dirty="0" smtClean="0"/>
              <a:t>Accommodates basic descriptives &amp; graphs, </a:t>
            </a:r>
            <a:br>
              <a:rPr lang="en-US" dirty="0" smtClean="0"/>
            </a:br>
            <a:r>
              <a:rPr lang="en-US" dirty="0" smtClean="0"/>
              <a:t>but not much more.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774" y="1524000"/>
            <a:ext cx="4855826" cy="2667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133850"/>
            <a:ext cx="4871024" cy="2665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16" y="3505201"/>
            <a:ext cx="3478360" cy="3124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1839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15962"/>
          </a:xfrm>
          <a:solidFill>
            <a:srgbClr val="9E0142"/>
          </a:solidFill>
        </p:spPr>
        <p:txBody>
          <a:bodyPr>
            <a:normAutofit fontScale="90000"/>
          </a:bodyPr>
          <a:lstStyle/>
          <a:p>
            <a:r>
              <a:rPr lang="en-US" dirty="0"/>
              <a:t>REDCap Project History</a:t>
            </a:r>
          </a:p>
        </p:txBody>
      </p:sp>
      <p:pic>
        <p:nvPicPr>
          <p:cNvPr id="9" name="Picture 8"/>
          <p:cNvPicPr>
            <a:picLocks noChangeAspect="1"/>
          </p:cNvPicPr>
          <p:nvPr/>
        </p:nvPicPr>
        <p:blipFill>
          <a:blip r:embed="rId2"/>
          <a:stretch>
            <a:fillRect/>
          </a:stretch>
        </p:blipFill>
        <p:spPr>
          <a:xfrm>
            <a:off x="1371600" y="1219200"/>
            <a:ext cx="6269832" cy="5486954"/>
          </a:xfrm>
          <a:prstGeom prst="rect">
            <a:avLst/>
          </a:prstGeom>
        </p:spPr>
      </p:pic>
      <p:sp>
        <p:nvSpPr>
          <p:cNvPr id="10" name="Rectangle 9"/>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36254129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9200"/>
            <a:ext cx="9144000" cy="5638800"/>
          </a:xfrm>
        </p:spPr>
        <p:txBody>
          <a:bodyPr>
            <a:normAutofit/>
          </a:bodyPr>
          <a:lstStyle/>
          <a:p>
            <a:endParaRPr lang="en-US" dirty="0" smtClean="0"/>
          </a:p>
          <a:p>
            <a:r>
              <a:rPr lang="en-US" dirty="0" smtClean="0"/>
              <a:t>Use automation to present results in a coherent document.</a:t>
            </a:r>
          </a:p>
          <a:p>
            <a:endParaRPr lang="en-US" dirty="0" smtClean="0"/>
          </a:p>
          <a:p>
            <a:r>
              <a:rPr lang="en-US" dirty="0" smtClean="0"/>
              <a:t>Eliminate the need to repeatedly copy &amp; paste:</a:t>
            </a:r>
          </a:p>
          <a:p>
            <a:pPr lvl="1"/>
            <a:r>
              <a:rPr lang="en-US" dirty="0" smtClean="0"/>
              <a:t>Multiple descriptives, graphs, and model results.</a:t>
            </a:r>
          </a:p>
          <a:p>
            <a:pPr lvl="1"/>
            <a:r>
              <a:rPr lang="en-US" dirty="0" smtClean="0"/>
              <a:t>Updated results after more data trickles in.</a:t>
            </a:r>
          </a:p>
          <a:p>
            <a:pPr lvl="1"/>
            <a:endParaRPr lang="en-US" dirty="0"/>
          </a:p>
          <a:p>
            <a:r>
              <a:rPr lang="en-US" dirty="0" smtClean="0"/>
              <a:t>Internal vs. External Audiences</a:t>
            </a:r>
            <a:endParaRPr lang="en-US" dirty="0"/>
          </a:p>
          <a:p>
            <a:endParaRPr lang="en-US" dirty="0"/>
          </a:p>
        </p:txBody>
      </p:sp>
      <p:sp>
        <p:nvSpPr>
          <p:cNvPr id="5" name="Title 1"/>
          <p:cNvSpPr txBox="1">
            <a:spLocks/>
          </p:cNvSpPr>
          <p:nvPr/>
        </p:nvSpPr>
        <p:spPr>
          <a:xfrm>
            <a:off x="76200" y="76200"/>
            <a:ext cx="8991600" cy="1143000"/>
          </a:xfrm>
          <a:prstGeom prst="rect">
            <a:avLst/>
          </a:prstGeom>
          <a:solidFill>
            <a:srgbClr val="E6F598"/>
          </a:solidFill>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US" dirty="0" smtClean="0"/>
              <a:t>Reports for Outcomes:</a:t>
            </a:r>
            <a:br>
              <a:rPr lang="en-US" dirty="0" smtClean="0"/>
            </a:br>
            <a:r>
              <a:rPr lang="en-US" sz="3600" dirty="0" smtClean="0"/>
              <a:t>outside </a:t>
            </a:r>
            <a:r>
              <a:rPr lang="en-US" sz="3600" dirty="0" err="1" smtClean="0"/>
              <a:t>REDCap</a:t>
            </a:r>
            <a:endParaRPr lang="en-US" dirty="0"/>
          </a:p>
        </p:txBody>
      </p:sp>
    </p:spTree>
    <p:extLst>
      <p:ext uri="{BB962C8B-B14F-4D97-AF65-F5344CB8AC3E}">
        <p14:creationId xmlns:p14="http://schemas.microsoft.com/office/powerpoint/2010/main" val="33904206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a:solidFill>
            <a:srgbClr val="E6F598"/>
          </a:solidFill>
        </p:spPr>
        <p:txBody>
          <a:bodyPr>
            <a:normAutofit fontScale="90000"/>
          </a:bodyPr>
          <a:lstStyle/>
          <a:p>
            <a:pPr>
              <a:spcBef>
                <a:spcPts val="0"/>
              </a:spcBef>
              <a:defRPr/>
            </a:pPr>
            <a:r>
              <a:rPr lang="en-US" dirty="0"/>
              <a:t>Reports for Outcomes:</a:t>
            </a:r>
            <a:br>
              <a:rPr lang="en-US" dirty="0"/>
            </a:br>
            <a:r>
              <a:rPr lang="en-US" sz="3600" dirty="0" smtClean="0"/>
              <a:t>Examples</a:t>
            </a:r>
            <a:endParaRPr lang="en-US" dirty="0"/>
          </a:p>
        </p:txBody>
      </p:sp>
      <p:sp>
        <p:nvSpPr>
          <p:cNvPr id="3" name="Content Placeholder 2"/>
          <p:cNvSpPr>
            <a:spLocks noGrp="1"/>
          </p:cNvSpPr>
          <p:nvPr>
            <p:ph idx="1"/>
          </p:nvPr>
        </p:nvSpPr>
        <p:spPr>
          <a:xfrm>
            <a:off x="0" y="1371600"/>
            <a:ext cx="9144000" cy="5486400"/>
          </a:xfrm>
        </p:spPr>
        <p:txBody>
          <a:bodyPr>
            <a:normAutofit/>
          </a:bodyPr>
          <a:lstStyle/>
          <a:p>
            <a:r>
              <a:rPr lang="en-US" dirty="0" smtClean="0"/>
              <a:t>Descriptives &amp; graphs </a:t>
            </a:r>
            <a:r>
              <a:rPr lang="en-US" dirty="0" smtClean="0">
                <a:solidFill>
                  <a:schemeClr val="bg1">
                    <a:lumMod val="50000"/>
                  </a:schemeClr>
                </a:solidFill>
              </a:rPr>
              <a:t>for internal </a:t>
            </a:r>
            <a:r>
              <a:rPr lang="en-US" dirty="0">
                <a:solidFill>
                  <a:schemeClr val="bg1">
                    <a:lumMod val="50000"/>
                  </a:schemeClr>
                </a:solidFill>
              </a:rPr>
              <a:t>audiences.</a:t>
            </a:r>
            <a:endParaRPr lang="en-US" dirty="0" smtClean="0">
              <a:solidFill>
                <a:schemeClr val="bg1">
                  <a:lumMod val="50000"/>
                </a:schemeClr>
              </a:solidFill>
            </a:endParaRPr>
          </a:p>
          <a:p>
            <a:endParaRPr lang="en-US" dirty="0"/>
          </a:p>
          <a:p>
            <a:r>
              <a:rPr lang="en-US" dirty="0"/>
              <a:t>Tables </a:t>
            </a:r>
            <a:r>
              <a:rPr lang="en-US" dirty="0">
                <a:solidFill>
                  <a:schemeClr val="bg1">
                    <a:lumMod val="50000"/>
                  </a:schemeClr>
                </a:solidFill>
              </a:rPr>
              <a:t>for external audiences.</a:t>
            </a:r>
          </a:p>
          <a:p>
            <a:endParaRPr lang="en-US" dirty="0"/>
          </a:p>
          <a:p>
            <a:r>
              <a:rPr lang="en-US" dirty="0" smtClean="0"/>
              <a:t>Text and Graphs </a:t>
            </a:r>
            <a:r>
              <a:rPr lang="en-US" dirty="0" smtClean="0">
                <a:solidFill>
                  <a:schemeClr val="bg1">
                    <a:lumMod val="50000"/>
                  </a:schemeClr>
                </a:solidFill>
              </a:rPr>
              <a:t>for external audiences.</a:t>
            </a:r>
          </a:p>
          <a:p>
            <a:endParaRPr lang="en-US" dirty="0"/>
          </a:p>
          <a:p>
            <a:r>
              <a:rPr lang="en-US" dirty="0" smtClean="0">
                <a:solidFill>
                  <a:schemeClr val="bg1">
                    <a:lumMod val="50000"/>
                  </a:schemeClr>
                </a:solidFill>
              </a:rPr>
              <a:t>Optionally hosted online.</a:t>
            </a:r>
            <a:br>
              <a:rPr lang="en-US" dirty="0" smtClean="0">
                <a:solidFill>
                  <a:schemeClr val="bg1">
                    <a:lumMod val="50000"/>
                  </a:schemeClr>
                </a:solidFill>
              </a:rPr>
            </a:br>
            <a:r>
              <a:rPr lang="en-US" sz="1600" dirty="0" smtClean="0">
                <a:solidFill>
                  <a:schemeClr val="bg1">
                    <a:lumMod val="50000"/>
                  </a:schemeClr>
                </a:solidFill>
                <a:hlinkClick r:id="rId2"/>
              </a:rPr>
              <a:t>https://github.com/OuhscCcanMiechvEvaluation/MReporting/blob/master/OhcaReports/OhcaReport1/OhcaReport1.md</a:t>
            </a:r>
            <a:r>
              <a:rPr lang="en-US" sz="1600" dirty="0" smtClean="0">
                <a:solidFill>
                  <a:schemeClr val="bg1">
                    <a:lumMod val="50000"/>
                  </a:schemeClr>
                </a:solidFill>
              </a:rPr>
              <a:t> </a:t>
            </a:r>
            <a:endParaRPr lang="en-US" sz="4000" dirty="0" smtClean="0">
              <a:solidFill>
                <a:schemeClr val="bg1">
                  <a:lumMod val="50000"/>
                </a:schemeClr>
              </a:solidFill>
            </a:endParaRPr>
          </a:p>
        </p:txBody>
      </p:sp>
    </p:spTree>
    <p:extLst>
      <p:ext uri="{BB962C8B-B14F-4D97-AF65-F5344CB8AC3E}">
        <p14:creationId xmlns:p14="http://schemas.microsoft.com/office/powerpoint/2010/main" val="10807289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2951"/>
            <a:ext cx="9144000" cy="6195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Quick for Internal Audiences</a:t>
            </a:r>
            <a:endParaRPr lang="en-US" sz="3200" dirty="0"/>
          </a:p>
        </p:txBody>
      </p:sp>
    </p:spTree>
    <p:extLst>
      <p:ext uri="{BB962C8B-B14F-4D97-AF65-F5344CB8AC3E}">
        <p14:creationId xmlns:p14="http://schemas.microsoft.com/office/powerpoint/2010/main" val="12433515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5204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3646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8516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8196" name="Picture 4" descr="F:\Projects\OuHsc\Miechv\MReporting\Publications\Presentation2013-06-Professional Dev Lunch\NurseTre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359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762"/>
            <a:ext cx="9144000" cy="62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21148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Projects\OuHsc\Miechv\MReporting\Publications\Presentation2013-06-Professional Dev Lunch\NurseActivit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52399"/>
            <a:ext cx="10645043" cy="7239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Text and Graphs for External Audiences</a:t>
            </a:r>
            <a:endParaRPr lang="en-US" sz="3200" dirty="0"/>
          </a:p>
        </p:txBody>
      </p:sp>
    </p:spTree>
    <p:extLst>
      <p:ext uri="{BB962C8B-B14F-4D97-AF65-F5344CB8AC3E}">
        <p14:creationId xmlns:p14="http://schemas.microsoft.com/office/powerpoint/2010/main" val="35883219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 y="76200"/>
            <a:ext cx="8991600" cy="457200"/>
          </a:xfrm>
          <a:solidFill>
            <a:srgbClr val="E6F598"/>
          </a:solidFill>
        </p:spPr>
        <p:txBody>
          <a:bodyPr>
            <a:noAutofit/>
          </a:bodyPr>
          <a:lstStyle/>
          <a:p>
            <a:pPr marL="0" indent="0"/>
            <a:r>
              <a:rPr lang="en-US" sz="3600" dirty="0" smtClean="0"/>
              <a:t>Tables for External Audiences</a:t>
            </a:r>
            <a:endParaRPr lang="en-US" sz="32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24501"/>
            <a:ext cx="9144000" cy="5357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990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4489"/>
            <a:ext cx="9144000" cy="6223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76200" y="76200"/>
            <a:ext cx="8991600" cy="457200"/>
          </a:xfrm>
          <a:prstGeom prst="rect">
            <a:avLst/>
          </a:prstGeom>
          <a:solidFill>
            <a:srgbClr val="E6F598"/>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smtClean="0"/>
              <a:t>Quick for Internal Audiences</a:t>
            </a:r>
            <a:endParaRPr lang="en-US" sz="3200" dirty="0"/>
          </a:p>
        </p:txBody>
      </p:sp>
    </p:spTree>
    <p:extLst>
      <p:ext uri="{BB962C8B-B14F-4D97-AF65-F5344CB8AC3E}">
        <p14:creationId xmlns:p14="http://schemas.microsoft.com/office/powerpoint/2010/main" val="1208965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105835"/>
            <a:ext cx="4572000" cy="1200329"/>
          </a:xfrm>
          <a:prstGeom prst="rect">
            <a:avLst/>
          </a:prstGeom>
          <a:solidFill>
            <a:srgbClr val="9E0142"/>
          </a:solidFill>
        </p:spPr>
        <p:txBody>
          <a:bodyPr>
            <a:spAutoFit/>
          </a:bodyPr>
          <a:lstStyle/>
          <a:p>
            <a:pPr algn="ctr"/>
            <a:r>
              <a:rPr lang="en-US" sz="3600" dirty="0">
                <a:latin typeface="ArialMT"/>
              </a:rPr>
              <a:t>A Brief Perspective:</a:t>
            </a:r>
          </a:p>
          <a:p>
            <a:pPr algn="ctr"/>
            <a:r>
              <a:rPr lang="en-US" sz="3600" i="1" dirty="0">
                <a:latin typeface="Arial-ItalicMT"/>
              </a:rPr>
              <a:t>Why REDCap?</a:t>
            </a:r>
            <a:endParaRPr lang="en-US" sz="3600" dirty="0"/>
          </a:p>
        </p:txBody>
      </p:sp>
      <p:sp>
        <p:nvSpPr>
          <p:cNvPr id="4" name="Rectangle 3"/>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4177332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6200" y="76200"/>
            <a:ext cx="8991600" cy="457200"/>
          </a:xfrm>
          <a:prstGeom prst="rect">
            <a:avLst/>
          </a:prstGeom>
          <a:solidFill>
            <a:srgbClr val="E6F598"/>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smtClean="0"/>
              <a:t>Quick for Internal Audiences</a:t>
            </a:r>
            <a:endParaRPr lang="en-US" sz="32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2998"/>
            <a:ext cx="9144000" cy="6295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255066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66C2A5"/>
          </a:solidFill>
        </p:spPr>
        <p:txBody>
          <a:bodyPr>
            <a:normAutofit fontScale="90000"/>
          </a:bodyPr>
          <a:lstStyle/>
          <a:p>
            <a:pPr marL="0" indent="0"/>
            <a:r>
              <a:rPr lang="en-US" sz="4900" dirty="0" smtClean="0"/>
              <a:t>Goals</a:t>
            </a:r>
            <a:endParaRPr lang="en-US" dirty="0"/>
          </a:p>
        </p:txBody>
      </p:sp>
      <p:sp>
        <p:nvSpPr>
          <p:cNvPr id="3" name="Content Placeholder 2"/>
          <p:cNvSpPr>
            <a:spLocks noGrp="1"/>
          </p:cNvSpPr>
          <p:nvPr>
            <p:ph idx="1"/>
          </p:nvPr>
        </p:nvSpPr>
        <p:spPr>
          <a:xfrm>
            <a:off x="0" y="838200"/>
            <a:ext cx="9144000" cy="6019800"/>
          </a:xfrm>
        </p:spPr>
        <p:txBody>
          <a:bodyPr>
            <a:normAutofit/>
          </a:bodyPr>
          <a:lstStyle/>
          <a:p>
            <a:endParaRPr lang="en-US" dirty="0" smtClean="0"/>
          </a:p>
          <a:p>
            <a:r>
              <a:rPr lang="en-US" dirty="0" smtClean="0"/>
              <a:t>Reproducible research.</a:t>
            </a:r>
          </a:p>
          <a:p>
            <a:pPr lvl="1"/>
            <a:r>
              <a:rPr lang="en-US" dirty="0" smtClean="0"/>
              <a:t>Facilitates scientific replication.</a:t>
            </a:r>
          </a:p>
          <a:p>
            <a:pPr lvl="1"/>
            <a:r>
              <a:rPr lang="en-US" dirty="0" smtClean="0"/>
              <a:t>Disseminates techniques to other subfields.</a:t>
            </a:r>
          </a:p>
          <a:p>
            <a:pPr lvl="1"/>
            <a:r>
              <a:rPr lang="en-US" dirty="0"/>
              <a:t>Promotes cumulative research.</a:t>
            </a:r>
          </a:p>
          <a:p>
            <a:endParaRPr lang="en-US" dirty="0"/>
          </a:p>
          <a:p>
            <a:r>
              <a:rPr lang="en-US" dirty="0"/>
              <a:t>Literate </a:t>
            </a:r>
            <a:r>
              <a:rPr lang="en-US" dirty="0" smtClean="0"/>
              <a:t>programming.</a:t>
            </a:r>
          </a:p>
          <a:p>
            <a:pPr lvl="1"/>
            <a:r>
              <a:rPr lang="en-US" dirty="0" smtClean="0"/>
              <a:t>Evaluated programs need fresh &amp; frequent feedback.</a:t>
            </a:r>
          </a:p>
          <a:p>
            <a:endParaRPr lang="en-US" dirty="0"/>
          </a:p>
          <a:p>
            <a:r>
              <a:rPr lang="en-US" dirty="0" smtClean="0"/>
              <a:t>Collaborative Development.</a:t>
            </a:r>
            <a:endParaRPr lang="en-US" dirty="0"/>
          </a:p>
        </p:txBody>
      </p:sp>
    </p:spTree>
    <p:extLst>
      <p:ext uri="{BB962C8B-B14F-4D97-AF65-F5344CB8AC3E}">
        <p14:creationId xmlns:p14="http://schemas.microsoft.com/office/powerpoint/2010/main" val="13054042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762000"/>
          </a:xfrm>
          <a:solidFill>
            <a:srgbClr val="66C2A5"/>
          </a:solidFill>
        </p:spPr>
        <p:txBody>
          <a:bodyPr>
            <a:normAutofit fontScale="90000"/>
          </a:bodyPr>
          <a:lstStyle/>
          <a:p>
            <a:pPr marL="0" indent="0"/>
            <a:r>
              <a:rPr lang="en-US" sz="4900" dirty="0"/>
              <a:t>Collaboration among</a:t>
            </a:r>
            <a:endParaRPr lang="en-US" dirty="0"/>
          </a:p>
        </p:txBody>
      </p:sp>
      <p:sp>
        <p:nvSpPr>
          <p:cNvPr id="3" name="Content Placeholder 2"/>
          <p:cNvSpPr>
            <a:spLocks noGrp="1"/>
          </p:cNvSpPr>
          <p:nvPr>
            <p:ph idx="1"/>
          </p:nvPr>
        </p:nvSpPr>
        <p:spPr>
          <a:xfrm>
            <a:off x="0" y="838200"/>
            <a:ext cx="9144000" cy="6019800"/>
          </a:xfrm>
        </p:spPr>
        <p:txBody>
          <a:bodyPr>
            <a:normAutofit lnSpcReduction="10000"/>
          </a:bodyPr>
          <a:lstStyle/>
          <a:p>
            <a:pPr marL="514350" indent="-514350">
              <a:buFont typeface="+mj-lt"/>
              <a:buAutoNum type="arabicPeriod"/>
            </a:pPr>
            <a:endParaRPr lang="en-US" dirty="0" smtClean="0"/>
          </a:p>
          <a:p>
            <a:pPr marL="514350" indent="-514350">
              <a:buFont typeface="+mj-lt"/>
              <a:buAutoNum type="arabicPeriod"/>
            </a:pPr>
            <a:r>
              <a:rPr lang="en-US" dirty="0" smtClean="0"/>
              <a:t>The 4 statisticians on the project.</a:t>
            </a:r>
            <a:br>
              <a:rPr lang="en-US" dirty="0" smtClean="0"/>
            </a:br>
            <a:r>
              <a:rPr lang="en-US" sz="2800" i="1" dirty="0" smtClean="0">
                <a:solidFill>
                  <a:srgbClr val="66C2A5"/>
                </a:solidFill>
              </a:rPr>
              <a:t>sharing software development.</a:t>
            </a:r>
          </a:p>
          <a:p>
            <a:pPr marL="514350" indent="-514350">
              <a:buFont typeface="+mj-lt"/>
              <a:buAutoNum type="arabicPeriod"/>
            </a:pPr>
            <a:r>
              <a:rPr lang="en-US" dirty="0" smtClean="0"/>
              <a:t>The 20 people on the project.</a:t>
            </a:r>
            <a:br>
              <a:rPr lang="en-US" dirty="0" smtClean="0"/>
            </a:br>
            <a:r>
              <a:rPr lang="en-US" sz="2800" i="1" dirty="0" smtClean="0">
                <a:solidFill>
                  <a:srgbClr val="66C2A5"/>
                </a:solidFill>
              </a:rPr>
              <a:t>exchanging participant-level data.</a:t>
            </a:r>
          </a:p>
          <a:p>
            <a:pPr marL="514350" indent="-514350">
              <a:buFont typeface="+mj-lt"/>
              <a:buAutoNum type="arabicPeriod"/>
            </a:pPr>
            <a:r>
              <a:rPr lang="en-US" dirty="0" smtClean="0"/>
              <a:t>The 3 partnering organizations.</a:t>
            </a:r>
            <a:r>
              <a:rPr lang="en-US" dirty="0" smtClean="0">
                <a:solidFill>
                  <a:schemeClr val="bg1">
                    <a:lumMod val="50000"/>
                  </a:schemeClr>
                </a:solidFill>
              </a:rPr>
              <a:t> </a:t>
            </a:r>
            <a:r>
              <a:rPr lang="en-US" sz="2800" dirty="0" smtClean="0">
                <a:solidFill>
                  <a:schemeClr val="bg1">
                    <a:lumMod val="50000"/>
                  </a:schemeClr>
                </a:solidFill>
              </a:rPr>
              <a:t>(OSDH, WIC, OHCA)</a:t>
            </a:r>
            <a:r>
              <a:rPr lang="en-US" dirty="0" smtClean="0">
                <a:solidFill>
                  <a:schemeClr val="bg1">
                    <a:lumMod val="50000"/>
                  </a:schemeClr>
                </a:solidFill>
              </a:rPr>
              <a:t/>
            </a:r>
            <a:br>
              <a:rPr lang="en-US" dirty="0" smtClean="0">
                <a:solidFill>
                  <a:schemeClr val="bg1">
                    <a:lumMod val="50000"/>
                  </a:schemeClr>
                </a:solidFill>
              </a:rPr>
            </a:br>
            <a:r>
              <a:rPr lang="en-US" sz="2800" i="1" dirty="0">
                <a:solidFill>
                  <a:srgbClr val="66C2A5"/>
                </a:solidFill>
              </a:rPr>
              <a:t>-receiving their </a:t>
            </a:r>
            <a:r>
              <a:rPr lang="en-US" sz="2800" i="1" dirty="0" smtClean="0">
                <a:solidFill>
                  <a:srgbClr val="66C2A5"/>
                </a:solidFill>
              </a:rPr>
              <a:t>subject-level </a:t>
            </a:r>
            <a:r>
              <a:rPr lang="en-US" sz="2800" i="1" dirty="0">
                <a:solidFill>
                  <a:srgbClr val="66C2A5"/>
                </a:solidFill>
              </a:rPr>
              <a:t>&amp; agency-level </a:t>
            </a:r>
            <a:r>
              <a:rPr lang="en-US" sz="2800" i="1" dirty="0" smtClean="0">
                <a:solidFill>
                  <a:srgbClr val="66C2A5"/>
                </a:solidFill>
              </a:rPr>
              <a:t>data.</a:t>
            </a:r>
            <a:r>
              <a:rPr lang="en-US" sz="2800" i="1" dirty="0">
                <a:solidFill>
                  <a:srgbClr val="66C2A5"/>
                </a:solidFill>
              </a:rPr>
              <a:t/>
            </a:r>
            <a:br>
              <a:rPr lang="en-US" sz="2800" i="1" dirty="0">
                <a:solidFill>
                  <a:srgbClr val="66C2A5"/>
                </a:solidFill>
              </a:rPr>
            </a:br>
            <a:r>
              <a:rPr lang="en-US" sz="2800" i="1" dirty="0">
                <a:solidFill>
                  <a:srgbClr val="66C2A5"/>
                </a:solidFill>
              </a:rPr>
              <a:t>-distributing our </a:t>
            </a:r>
            <a:r>
              <a:rPr lang="en-US" sz="2800" i="1" dirty="0" smtClean="0">
                <a:solidFill>
                  <a:srgbClr val="66C2A5"/>
                </a:solidFill>
              </a:rPr>
              <a:t>results –fresh &amp; frequently.</a:t>
            </a:r>
          </a:p>
          <a:p>
            <a:pPr marL="514350" indent="-514350">
              <a:buFont typeface="+mj-lt"/>
              <a:buAutoNum type="arabicPeriod"/>
            </a:pPr>
            <a:r>
              <a:rPr lang="en-US" dirty="0" smtClean="0"/>
              <a:t>Academics in different areas.</a:t>
            </a:r>
            <a:r>
              <a:rPr lang="en-US" dirty="0" smtClean="0">
                <a:solidFill>
                  <a:schemeClr val="bg1">
                    <a:lumMod val="50000"/>
                  </a:schemeClr>
                </a:solidFill>
              </a:rPr>
              <a:t> </a:t>
            </a:r>
            <a:r>
              <a:rPr lang="en-US" sz="2800" dirty="0" smtClean="0">
                <a:solidFill>
                  <a:schemeClr val="bg1">
                    <a:lumMod val="50000"/>
                  </a:schemeClr>
                </a:solidFill>
              </a:rPr>
              <a:t>(particularly at OUHSC)</a:t>
            </a:r>
            <a:br>
              <a:rPr lang="en-US" sz="2800" dirty="0" smtClean="0">
                <a:solidFill>
                  <a:schemeClr val="bg1">
                    <a:lumMod val="50000"/>
                  </a:schemeClr>
                </a:solidFill>
              </a:rPr>
            </a:br>
            <a:r>
              <a:rPr lang="en-US" sz="2800" i="1" dirty="0" smtClean="0">
                <a:solidFill>
                  <a:srgbClr val="66C2A5"/>
                </a:solidFill>
              </a:rPr>
              <a:t>exchanging tools and workflows.</a:t>
            </a:r>
          </a:p>
          <a:p>
            <a:pPr marL="514350" indent="-514350">
              <a:buFont typeface="+mj-lt"/>
              <a:buAutoNum type="arabicPeriod"/>
            </a:pPr>
            <a:r>
              <a:rPr lang="en-US" dirty="0" smtClean="0"/>
              <a:t>Researchers in other states pursuing similar goals.</a:t>
            </a:r>
            <a:br>
              <a:rPr lang="en-US" dirty="0" smtClean="0"/>
            </a:br>
            <a:r>
              <a:rPr lang="en-US" sz="2800" i="1" dirty="0" smtClean="0">
                <a:solidFill>
                  <a:srgbClr val="66C2A5"/>
                </a:solidFill>
              </a:rPr>
              <a:t>publishing ideas and replicating previous work.</a:t>
            </a:r>
          </a:p>
        </p:txBody>
      </p:sp>
    </p:spTree>
    <p:extLst>
      <p:ext uri="{BB962C8B-B14F-4D97-AF65-F5344CB8AC3E}">
        <p14:creationId xmlns:p14="http://schemas.microsoft.com/office/powerpoint/2010/main" val="27265635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267325"/>
            <a:ext cx="7772400" cy="1362075"/>
          </a:xfrm>
        </p:spPr>
        <p:txBody>
          <a:bodyPr/>
          <a:lstStyle/>
          <a:p>
            <a:r>
              <a:rPr lang="en-US" dirty="0" smtClean="0"/>
              <a:t>Thank You!</a:t>
            </a:r>
            <a:endParaRPr lang="en-US" dirty="0"/>
          </a:p>
        </p:txBody>
      </p:sp>
      <p:sp>
        <p:nvSpPr>
          <p:cNvPr id="3" name="Text Placeholder 2"/>
          <p:cNvSpPr>
            <a:spLocks noGrp="1"/>
          </p:cNvSpPr>
          <p:nvPr>
            <p:ph type="body" idx="1"/>
          </p:nvPr>
        </p:nvSpPr>
        <p:spPr>
          <a:xfrm>
            <a:off x="381000" y="3767138"/>
            <a:ext cx="7772400" cy="1500187"/>
          </a:xfrm>
        </p:spPr>
        <p:txBody>
          <a:bodyPr/>
          <a:lstStyle/>
          <a:p>
            <a:r>
              <a:rPr lang="en-US" dirty="0" smtClean="0"/>
              <a:t>Comments or Questions???</a:t>
            </a:r>
            <a:endParaRPr lang="en-US" dirty="0"/>
          </a:p>
        </p:txBody>
      </p:sp>
      <p:pic>
        <p:nvPicPr>
          <p:cNvPr id="15362" name="Picture 2" descr="RED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9012"/>
            <a:ext cx="2571750" cy="7905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49877" y="3872594"/>
            <a:ext cx="6094123" cy="646331"/>
          </a:xfrm>
          <a:prstGeom prst="rect">
            <a:avLst/>
          </a:prstGeom>
        </p:spPr>
        <p:txBody>
          <a:bodyPr wrap="square">
            <a:spAutoFit/>
          </a:bodyPr>
          <a:lstStyle/>
          <a:p>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Oklahoma Shared Clinical and Translational Resources </a:t>
            </a:r>
            <a:r>
              <a:rPr lang="en-US"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program</a:t>
            </a:r>
          </a:p>
          <a:p>
            <a:endParaRPr lang="en-US" dirty="0"/>
          </a:p>
        </p:txBody>
      </p:sp>
      <p:pic>
        <p:nvPicPr>
          <p:cNvPr id="8" name="Picture 7"/>
          <p:cNvPicPr>
            <a:picLocks noChangeAspect="1"/>
          </p:cNvPicPr>
          <p:nvPr/>
        </p:nvPicPr>
        <p:blipFill>
          <a:blip r:embed="rId3"/>
          <a:stretch>
            <a:fillRect/>
          </a:stretch>
        </p:blipFill>
        <p:spPr>
          <a:xfrm>
            <a:off x="4800600" y="4323534"/>
            <a:ext cx="4088750" cy="93426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1430528"/>
            <a:ext cx="4495810" cy="1798324"/>
          </a:xfrm>
          <a:prstGeom prst="rect">
            <a:avLst/>
          </a:prstGeom>
        </p:spPr>
      </p:pic>
      <p:sp>
        <p:nvSpPr>
          <p:cNvPr id="4" name="Rectangle 3"/>
          <p:cNvSpPr/>
          <p:nvPr/>
        </p:nvSpPr>
        <p:spPr>
          <a:xfrm>
            <a:off x="3326979" y="3244334"/>
            <a:ext cx="2490041" cy="369332"/>
          </a:xfrm>
          <a:prstGeom prst="rect">
            <a:avLst/>
          </a:prstGeom>
        </p:spPr>
        <p:txBody>
          <a:bodyPr wrap="none">
            <a:spAutoFit/>
          </a:bodyPr>
          <a:lstStyle/>
          <a:p>
            <a:r>
              <a:rPr lang="en-US" dirty="0"/>
              <a:t>http://ouhsc.edu/bbmc/</a:t>
            </a:r>
          </a:p>
        </p:txBody>
      </p:sp>
      <p:sp>
        <p:nvSpPr>
          <p:cNvPr id="5" name="Rectangle 4"/>
          <p:cNvSpPr/>
          <p:nvPr/>
        </p:nvSpPr>
        <p:spPr>
          <a:xfrm>
            <a:off x="4571999" y="5339315"/>
            <a:ext cx="3831755" cy="369332"/>
          </a:xfrm>
          <a:prstGeom prst="rect">
            <a:avLst/>
          </a:prstGeom>
        </p:spPr>
        <p:txBody>
          <a:bodyPr wrap="none">
            <a:spAutoFit/>
          </a:bodyPr>
          <a:lstStyle/>
          <a:p>
            <a:r>
              <a:rPr lang="en-US" dirty="0"/>
              <a:t>http://ouhsc.edu/bserdac/projects.asp</a:t>
            </a:r>
          </a:p>
        </p:txBody>
      </p:sp>
      <p:pic>
        <p:nvPicPr>
          <p:cNvPr id="7" name="Picture 6"/>
          <p:cNvPicPr>
            <a:picLocks noChangeAspect="1"/>
          </p:cNvPicPr>
          <p:nvPr/>
        </p:nvPicPr>
        <p:blipFill>
          <a:blip r:embed="rId5"/>
          <a:stretch>
            <a:fillRect/>
          </a:stretch>
        </p:blipFill>
        <p:spPr>
          <a:xfrm>
            <a:off x="7010400" y="381000"/>
            <a:ext cx="1590675" cy="838200"/>
          </a:xfrm>
          <a:prstGeom prst="rect">
            <a:avLst/>
          </a:prstGeom>
        </p:spPr>
      </p:pic>
    </p:spTree>
    <p:extLst>
      <p:ext uri="{BB962C8B-B14F-4D97-AF65-F5344CB8AC3E}">
        <p14:creationId xmlns:p14="http://schemas.microsoft.com/office/powerpoint/2010/main" val="9073266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9E0142"/>
          </a:solidFill>
        </p:spPr>
        <p:txBody>
          <a:bodyPr/>
          <a:lstStyle/>
          <a:p>
            <a:r>
              <a:rPr lang="en-US" dirty="0"/>
              <a:t>Why REDCap?</a:t>
            </a:r>
          </a:p>
        </p:txBody>
      </p:sp>
      <p:sp>
        <p:nvSpPr>
          <p:cNvPr id="3" name="Content Placeholder 2"/>
          <p:cNvSpPr>
            <a:spLocks noGrp="1"/>
          </p:cNvSpPr>
          <p:nvPr>
            <p:ph idx="1"/>
          </p:nvPr>
        </p:nvSpPr>
        <p:spPr/>
        <p:txBody>
          <a:bodyPr/>
          <a:lstStyle/>
          <a:p>
            <a:r>
              <a:rPr lang="en-US" dirty="0"/>
              <a:t>Designed for the Researcher</a:t>
            </a:r>
          </a:p>
        </p:txBody>
      </p:sp>
      <p:pic>
        <p:nvPicPr>
          <p:cNvPr id="4" name="Picture 3"/>
          <p:cNvPicPr>
            <a:picLocks noChangeAspect="1"/>
          </p:cNvPicPr>
          <p:nvPr/>
        </p:nvPicPr>
        <p:blipFill>
          <a:blip r:embed="rId2"/>
          <a:stretch>
            <a:fillRect/>
          </a:stretch>
        </p:blipFill>
        <p:spPr>
          <a:xfrm>
            <a:off x="2971800" y="2971800"/>
            <a:ext cx="2539688" cy="2222500"/>
          </a:xfrm>
          <a:prstGeom prst="rect">
            <a:avLst/>
          </a:prstGeom>
        </p:spPr>
      </p:pic>
      <p:sp>
        <p:nvSpPr>
          <p:cNvPr id="5" name="Rectangle 4"/>
          <p:cNvSpPr/>
          <p:nvPr/>
        </p:nvSpPr>
        <p:spPr>
          <a:xfrm>
            <a:off x="0" y="6581001"/>
            <a:ext cx="9144000" cy="276999"/>
          </a:xfrm>
          <a:prstGeom prst="rect">
            <a:avLst/>
          </a:prstGeom>
        </p:spPr>
        <p:txBody>
          <a:bodyPr wrap="square">
            <a:spAutoFit/>
          </a:bodyPr>
          <a:lstStyle/>
          <a:p>
            <a:r>
              <a:rPr lang="en-US" sz="1200" dirty="0" smtClean="0">
                <a:latin typeface="ArialMT"/>
              </a:rPr>
              <a:t>Slide Courtesy of: Paul </a:t>
            </a:r>
            <a:r>
              <a:rPr lang="en-US" sz="1200" dirty="0">
                <a:latin typeface="ArialMT"/>
              </a:rPr>
              <a:t>Harris, </a:t>
            </a:r>
            <a:r>
              <a:rPr lang="en-US" sz="1200" dirty="0" smtClean="0">
                <a:latin typeface="ArialMT"/>
              </a:rPr>
              <a:t>PhD, Associate </a:t>
            </a:r>
            <a:r>
              <a:rPr lang="en-US" sz="1200" dirty="0">
                <a:latin typeface="ArialMT"/>
              </a:rPr>
              <a:t>Professor of Biomedical Informatics, Biomedical </a:t>
            </a:r>
            <a:r>
              <a:rPr lang="en-US" sz="1200" dirty="0" smtClean="0">
                <a:latin typeface="ArialMT"/>
              </a:rPr>
              <a:t>Engineering, Vanderbilt University</a:t>
            </a:r>
            <a:endParaRPr lang="en-US" sz="1200" dirty="0"/>
          </a:p>
        </p:txBody>
      </p:sp>
    </p:spTree>
    <p:extLst>
      <p:ext uri="{BB962C8B-B14F-4D97-AF65-F5344CB8AC3E}">
        <p14:creationId xmlns:p14="http://schemas.microsoft.com/office/powerpoint/2010/main" val="2861716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3406</TotalTime>
  <Words>2594</Words>
  <Application>Microsoft Office PowerPoint</Application>
  <PresentationFormat>On-screen Show (4:3)</PresentationFormat>
  <Paragraphs>468</Paragraphs>
  <Slides>83</Slides>
  <Notes>2</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Optimizing Study Management Using                  :  A secure web application for building and managing surveys and databases</vt:lpstr>
      <vt:lpstr>Presentation Outline</vt:lpstr>
      <vt:lpstr>REDCap overview (http://project-redcap.org/)</vt:lpstr>
      <vt:lpstr>PowerPoint Presentation</vt:lpstr>
      <vt:lpstr>REDCap Project History</vt:lpstr>
      <vt:lpstr>REDCap Project History</vt:lpstr>
      <vt:lpstr>REDCap Project History</vt:lpstr>
      <vt:lpstr>PowerPoint Presentation</vt:lpstr>
      <vt:lpstr>Why REDCap?</vt:lpstr>
      <vt:lpstr>Why REDCap?</vt:lpstr>
      <vt:lpstr>Why REDCap?</vt:lpstr>
      <vt:lpstr>Why REDCap?</vt:lpstr>
      <vt:lpstr>Why REDCap?</vt:lpstr>
      <vt:lpstr>Why REDCap?</vt:lpstr>
      <vt:lpstr>Why REDCap?</vt:lpstr>
      <vt:lpstr>Why REDCap?</vt:lpstr>
      <vt:lpstr>Why REDCap?</vt:lpstr>
      <vt:lpstr>Why REDCap?</vt:lpstr>
      <vt:lpstr>PowerPoint Presentation</vt:lpstr>
      <vt:lpstr>REDCap Software Features</vt:lpstr>
      <vt:lpstr>REDCap Software Features Cont.</vt:lpstr>
      <vt:lpstr>OUHSC Becomes REDCap Partner</vt:lpstr>
      <vt:lpstr>REDCap Project Types</vt:lpstr>
      <vt:lpstr>REDCap Software Highlights: At a Glance</vt:lpstr>
      <vt:lpstr>REDCap Help &amp; FAQ</vt:lpstr>
      <vt:lpstr>Training</vt:lpstr>
      <vt:lpstr>My Projects</vt:lpstr>
      <vt:lpstr>PowerPoint Presentation</vt:lpstr>
      <vt:lpstr>Project Setup</vt:lpstr>
      <vt:lpstr>Project Home</vt:lpstr>
      <vt:lpstr>PowerPoint Presentation</vt:lpstr>
      <vt:lpstr>PowerPoint Presentation</vt:lpstr>
      <vt:lpstr>PowerPoint Presentation</vt:lpstr>
      <vt:lpstr>PowerPoint Presentation</vt:lpstr>
      <vt:lpstr>PowerPoint Presentation</vt:lpstr>
      <vt:lpstr>Graphical View and Stats</vt:lpstr>
      <vt:lpstr>PowerPoint Presentation</vt:lpstr>
      <vt:lpstr>REDCap Front-End Data Entry</vt:lpstr>
      <vt:lpstr>PowerPoint Presentation</vt:lpstr>
      <vt:lpstr>Example: Survey-based Data Entry</vt:lpstr>
      <vt:lpstr>Example: Survey-based Data Entry</vt:lpstr>
      <vt:lpstr>Example Form-based Data Entry</vt:lpstr>
      <vt:lpstr>Example Survey-based Data Entry</vt:lpstr>
      <vt:lpstr>Data Entry Demonstration</vt:lpstr>
      <vt:lpstr>Data Dictionary Demos</vt:lpstr>
      <vt:lpstr>Scenarios Favoring REDCap</vt:lpstr>
      <vt:lpstr>Scenario NOT favoring REDCap</vt:lpstr>
      <vt:lpstr>Scenarios Favoring REDCap</vt:lpstr>
      <vt:lpstr>PowerPoint Presentation</vt:lpstr>
      <vt:lpstr>Accessing OUHSC REDCap</vt:lpstr>
      <vt:lpstr>Accessing OUHSC REDCap</vt:lpstr>
      <vt:lpstr>Accessing OUHSC REDCap</vt:lpstr>
      <vt:lpstr>Accessing OUHSC REDCap</vt:lpstr>
      <vt:lpstr>Accessing OUHSC REDCap</vt:lpstr>
      <vt:lpstr>Intro to Security Concepts</vt:lpstr>
      <vt:lpstr>Citing REDCap in Grants/IRB</vt:lpstr>
      <vt:lpstr>Citing REDCap in Manuscripts</vt:lpstr>
      <vt:lpstr>Thank You!</vt:lpstr>
      <vt:lpstr>Advanced Uses of REDCap </vt:lpstr>
      <vt:lpstr>Project Management with REDCap</vt:lpstr>
      <vt:lpstr>Productivity Monitoring</vt:lpstr>
      <vt:lpstr>MIECHV Project Productivity Indicators</vt:lpstr>
      <vt:lpstr>Example Report (Project Aggregate)</vt:lpstr>
      <vt:lpstr>Example Report (6 Month History)</vt:lpstr>
      <vt:lpstr>Example Report (7 Day History)</vt:lpstr>
      <vt:lpstr>Example Report (Project Aggregate)</vt:lpstr>
      <vt:lpstr>Example Report (4 Week History)</vt:lpstr>
      <vt:lpstr>REDCap Advantages</vt:lpstr>
      <vt:lpstr>Reports for Outcomes: within REDCap </vt:lpstr>
      <vt:lpstr>PowerPoint Presentation</vt:lpstr>
      <vt:lpstr>Reports for Outcomes: Examples</vt:lpstr>
      <vt:lpstr>Quick for Internal Audiences</vt:lpstr>
      <vt:lpstr>Text and Graphs for External Audiences</vt:lpstr>
      <vt:lpstr>Text and Graphs for External Audiences</vt:lpstr>
      <vt:lpstr>Text and Graphs for External Audiences</vt:lpstr>
      <vt:lpstr>Text and Graphs for External Audiences</vt:lpstr>
      <vt:lpstr>Text and Graphs for External Audiences</vt:lpstr>
      <vt:lpstr>Tables for External Audiences</vt:lpstr>
      <vt:lpstr>PowerPoint Presentation</vt:lpstr>
      <vt:lpstr>PowerPoint Presentation</vt:lpstr>
      <vt:lpstr>Goals</vt:lpstr>
      <vt:lpstr>Collaboration among</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Management with REDCap and other tools</dc:title>
  <dc:creator>Beasley, William H.  (HSC)</dc:creator>
  <cp:lastModifiedBy>Wilson, Thomas N (HSC)</cp:lastModifiedBy>
  <cp:revision>460</cp:revision>
  <dcterms:created xsi:type="dcterms:W3CDTF">2006-08-16T00:00:00Z</dcterms:created>
  <dcterms:modified xsi:type="dcterms:W3CDTF">2014-03-12T18:44:42Z</dcterms:modified>
</cp:coreProperties>
</file>